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Geo"/>
      <p:regular r:id="rId40"/>
      <p:italic r:id="rId41"/>
    </p:embeddedFont>
    <p:embeddedFont>
      <p:font typeface="Gill Sans"/>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5E15FD-6920-4336-B1CB-0821B9A9096C}">
  <a:tblStyle styleId="{A95E15FD-6920-4336-B1CB-0821B9A909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D11D801-18F5-4CCE-8565-8492CE5EE69E}"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DFD"/>
          </a:solidFill>
        </a:fill>
      </a:tcStyle>
    </a:wholeTbl>
    <a:band1H>
      <a:tcTxStyle/>
      <a:tcStyle>
        <a:fill>
          <a:solidFill>
            <a:srgbClr val="CDD8FB"/>
          </a:solidFill>
        </a:fill>
      </a:tcStyle>
    </a:band1H>
    <a:band2H>
      <a:tcTxStyle/>
    </a:band2H>
    <a:band1V>
      <a:tcTxStyle/>
      <a:tcStyle>
        <a:fill>
          <a:solidFill>
            <a:srgbClr val="CDD8FB"/>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eo-regular.fntdata"/><Relationship Id="rId20" Type="http://schemas.openxmlformats.org/officeDocument/2006/relationships/slide" Target="slides/slide14.xml"/><Relationship Id="rId42" Type="http://schemas.openxmlformats.org/officeDocument/2006/relationships/font" Target="fonts/GillSans-regular.fntdata"/><Relationship Id="rId41" Type="http://schemas.openxmlformats.org/officeDocument/2006/relationships/font" Target="fonts/Geo-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GillSans-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lineratings.com/articles/worlds-best-airlines-for-2025" TargetMode="External"/><Relationship Id="rId3" Type="http://schemas.openxmlformats.org/officeDocument/2006/relationships/hyperlink" Target="https://www.itnews.asia/news/hong-kong-express-enhances-customer-experience-with-ai-607837" TargetMode="External"/><Relationship Id="rId4" Type="http://schemas.openxmlformats.org/officeDocument/2006/relationships/hyperlink" Target="https://www.ttgasia.com/2024/01/12/hk-express-ranks-first-in-asia-for-on-time-arrivals/" TargetMode="External"/><Relationship Id="rId5" Type="http://schemas.openxmlformats.org/officeDocument/2006/relationships/hyperlink" Target="https://www.hkexpress.com/en/About-Us/Media-Centre/HK-Express-Further-Expands-Its-Air-Ferry-Pass-Network-To-Cover-All-Six-Major-Ports-in-GBA"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mpleflying.com/boeing-777x-vs-777-300er/"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emetis.com/aemetis-signs-agreement-with-cathay-pacific-to-supply-38-million-gallons-of-sustainable-aviation-fuel/" TargetMode="External"/><Relationship Id="rId3" Type="http://schemas.openxmlformats.org/officeDocument/2006/relationships/hyperlink" Target="https://news.cathaypacific.com/cathay-welcomes-the-hong-kong-sustainable-aviation-fuel-coalition-s-policy-whitepaper-to-accelerate-the-city-s-saf-ecosystem-development-pk49u3#:~:text=Cathay%20Pacific%20was%20among%20the,Kong%20and%20other%20airports%20worldwid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fa.gov.sg/countries-regions/i/israel/travel-page" TargetMode="External"/><Relationship Id="rId3" Type="http://schemas.openxmlformats.org/officeDocument/2006/relationships/hyperlink" Target="https://www.reuters.com/article/technology/airline-industry-to-lose-47-billion-in-2009-iata-idUSLO1706/" TargetMode="External"/><Relationship Id="rId4" Type="http://schemas.openxmlformats.org/officeDocument/2006/relationships/hyperlink" Target="https://natlawreview.com/article/new-trump-20-travel-ban-expected-target-40-countries-what-you-need-know" TargetMode="External"/><Relationship Id="rId5" Type="http://schemas.openxmlformats.org/officeDocument/2006/relationships/hyperlink" Target="https://www.charter.works/2024/01/26/how-much-does-eu-ets-actually-cost-do-you-really-know/" TargetMode="External"/><Relationship Id="rId6" Type="http://schemas.openxmlformats.org/officeDocument/2006/relationships/hyperlink" Target="https://time.com/5889376/boeing-737-max-house-report/" TargetMode="External"/><Relationship Id="rId7" Type="http://schemas.openxmlformats.org/officeDocument/2006/relationships/hyperlink" Target="https://www.flightglobal.com/strategy/delta-to-end-all-tokyo-narita-flights-with-shift-to-haneda/133864.articl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42c6792c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42c6792c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800">
                <a:solidFill>
                  <a:srgbClr val="595959"/>
                </a:solidFill>
              </a:rPr>
              <a:t>Slew of mileage programs + New Locations + Joint Ventures </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2c6792c8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42c6792c8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Taiyuan, Hohhot, </a:t>
            </a:r>
            <a:r>
              <a:rPr lang="en"/>
              <a:t>Harbin</a:t>
            </a:r>
            <a:r>
              <a:rPr lang="en"/>
              <a:t>, Lhasa, Lanzhou, Xining, Yinchuan, Urumqi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Three - Runway system development -&gt; continue riding the trend</a:t>
            </a:r>
            <a:endParaRPr sz="1800">
              <a:solidFill>
                <a:srgbClr val="595959"/>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rgbClr val="FCE5CD"/>
                </a:highlight>
              </a:rPr>
              <a:t>Established mileage business (Asia Miles)</a:t>
            </a:r>
            <a:endParaRPr>
              <a:solidFill>
                <a:schemeClr val="dk1"/>
              </a:solidFill>
              <a:highlight>
                <a:srgbClr val="FCE5CD"/>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rgbClr val="FCE5CD"/>
                </a:highlight>
              </a:rPr>
              <a:t>Product sales business -&gt; retail, hotels, experiences</a:t>
            </a:r>
            <a:endParaRPr>
              <a:solidFill>
                <a:schemeClr val="dk1"/>
              </a:solidFill>
              <a:highlight>
                <a:srgbClr val="FCE5CD"/>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rgbClr val="FCE5CD"/>
                </a:highlight>
              </a:rPr>
              <a:t>Cathay membership recruited 931k to 11 million</a:t>
            </a:r>
            <a:endParaRPr>
              <a:solidFill>
                <a:schemeClr val="dk1"/>
              </a:solidFill>
              <a:highlight>
                <a:srgbClr val="FCE5CD"/>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rgbClr val="FCE5CD"/>
                </a:highlight>
              </a:rPr>
              <a:t>Earning status point via lifestyle products -&gt; via member festival for member only offers</a:t>
            </a:r>
            <a:endParaRPr>
              <a:solidFill>
                <a:schemeClr val="dk1"/>
              </a:solidFill>
              <a:highlight>
                <a:srgbClr val="FCE5CD"/>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rgbClr val="FCE5CD"/>
                </a:highlight>
              </a:rPr>
              <a:t>HK Express major redemption for miles plus cash &amp; miles only options</a:t>
            </a:r>
            <a:endParaRPr>
              <a:solidFill>
                <a:schemeClr val="dk1"/>
              </a:solidFill>
              <a:highlight>
                <a:srgbClr val="FCE5CD"/>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rgbClr val="FCE5CD"/>
                </a:highlight>
              </a:rPr>
              <a:t>Miles + cash offering to use a combi of it for seat selection and extra baggage payment</a:t>
            </a:r>
            <a:endParaRPr>
              <a:solidFill>
                <a:schemeClr val="dk1"/>
              </a:solidFill>
              <a:highlight>
                <a:srgbClr val="FCE5CD"/>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rgbClr val="FCE5CD"/>
                </a:highlight>
              </a:rPr>
              <a:t>Mileage partnerships with Watsons / Uber taxi / 350 restaurant outlets (Overseas include: Shinsegae DFS korea / mitsui outlet park japan) / (China: Swire Group adopting asia miles / partner with DiningCity to earn miles from booking &gt; 700 restaurants)</a:t>
            </a:r>
            <a:endParaRPr>
              <a:solidFill>
                <a:schemeClr val="dk1"/>
              </a:solidFill>
              <a:highlight>
                <a:srgbClr val="FCE5CD"/>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rgbClr val="FCE5CD"/>
                </a:highlight>
              </a:rPr>
              <a:t>Partner with expedia group for cathay holiday booking site</a:t>
            </a:r>
            <a:endParaRPr b="1" sz="18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2c6792c8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2c6792c8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595959"/>
                </a:solidFill>
              </a:rPr>
              <a:t>Can talk about how the RPK &amp; ASK is like the market share of sorts</a:t>
            </a:r>
            <a:endParaRPr b="1" sz="1800">
              <a:solidFill>
                <a:srgbClr val="595959"/>
              </a:solidFill>
            </a:endParaRPr>
          </a:p>
          <a:p>
            <a:pPr indent="0" lvl="0" marL="0" rtl="0" algn="l">
              <a:lnSpc>
                <a:spcPct val="115000"/>
              </a:lnSpc>
              <a:spcBef>
                <a:spcPts val="0"/>
              </a:spcBef>
              <a:spcAft>
                <a:spcPts val="0"/>
              </a:spcAft>
              <a:buNone/>
            </a:pPr>
            <a:r>
              <a:rPr b="1" lang="en" sz="1800">
                <a:solidFill>
                  <a:srgbClr val="595959"/>
                </a:solidFill>
              </a:rPr>
              <a:t>Which cathay is doing quite well in although not more than SIA but above peers of similar size average</a:t>
            </a:r>
            <a:endParaRPr b="1" sz="1800">
              <a:solidFill>
                <a:srgbClr val="595959"/>
              </a:solidFill>
            </a:endParaRPr>
          </a:p>
          <a:p>
            <a:pPr indent="0" lvl="0" marL="0" rtl="0" algn="l">
              <a:lnSpc>
                <a:spcPct val="115000"/>
              </a:lnSpc>
              <a:spcBef>
                <a:spcPts val="0"/>
              </a:spcBef>
              <a:spcAft>
                <a:spcPts val="0"/>
              </a:spcAft>
              <a:buNone/>
            </a:pPr>
            <a:r>
              <a:rPr b="1" lang="en" sz="1800">
                <a:solidFill>
                  <a:srgbClr val="595959"/>
                </a:solidFill>
              </a:rPr>
              <a:t>And the industry in general of RPK and ASK is increasing as shown in the table</a:t>
            </a:r>
            <a:endParaRPr b="1" sz="1800">
              <a:solidFill>
                <a:srgbClr val="595959"/>
              </a:solidFill>
            </a:endParaRPr>
          </a:p>
          <a:p>
            <a:pPr indent="0" lvl="0" marL="0" rtl="0" algn="l">
              <a:lnSpc>
                <a:spcPct val="115000"/>
              </a:lnSpc>
              <a:spcBef>
                <a:spcPts val="0"/>
              </a:spcBef>
              <a:spcAft>
                <a:spcPts val="0"/>
              </a:spcAft>
              <a:buNone/>
            </a:pPr>
            <a:r>
              <a:t/>
            </a:r>
            <a:endParaRPr b="1" sz="1800">
              <a:solidFill>
                <a:srgbClr val="595959"/>
              </a:solidFill>
            </a:endParaRPr>
          </a:p>
          <a:p>
            <a:pPr indent="0" lvl="0" marL="0" rtl="0" algn="l">
              <a:lnSpc>
                <a:spcPct val="115000"/>
              </a:lnSpc>
              <a:spcBef>
                <a:spcPts val="0"/>
              </a:spcBef>
              <a:spcAft>
                <a:spcPts val="0"/>
              </a:spcAft>
              <a:buNone/>
            </a:pPr>
            <a:r>
              <a:t/>
            </a:r>
            <a:endParaRPr b="1" sz="1800">
              <a:solidFill>
                <a:srgbClr val="595959"/>
              </a:solidFill>
            </a:endParaRPr>
          </a:p>
          <a:p>
            <a:pPr indent="0" lvl="0" marL="0" rtl="0" algn="l">
              <a:lnSpc>
                <a:spcPct val="115000"/>
              </a:lnSpc>
              <a:spcBef>
                <a:spcPts val="0"/>
              </a:spcBef>
              <a:spcAft>
                <a:spcPts val="0"/>
              </a:spcAft>
              <a:buNone/>
            </a:pPr>
            <a:r>
              <a:rPr b="1" lang="en" sz="1800">
                <a:solidFill>
                  <a:srgbClr val="595959"/>
                </a:solidFill>
              </a:rPr>
              <a:t>-&gt; Go and add in </a:t>
            </a:r>
            <a:endParaRPr b="1" sz="18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42c6792c8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42c6792c8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8c434cb8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38c434cb8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425fd1ae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425fd1ae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World's Best Airlines For 2025</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image: low cost carriers must have productivity (business efficiencies) </a:t>
            </a:r>
            <a:r>
              <a:rPr lang="en">
                <a:solidFill>
                  <a:schemeClr val="dk1"/>
                </a:solidFill>
              </a:rPr>
              <a:t>to offer low prices</a:t>
            </a:r>
            <a:r>
              <a:rPr lang="en"/>
              <a:t>; maximum seat capacity, as few employees as possible. </a:t>
            </a:r>
            <a:endParaRPr/>
          </a:p>
          <a:p>
            <a:pPr indent="0" lvl="0" marL="0" rtl="0" algn="l">
              <a:spcBef>
                <a:spcPts val="0"/>
              </a:spcBef>
              <a:spcAft>
                <a:spcPts val="0"/>
              </a:spcAft>
              <a:buNone/>
            </a:pPr>
            <a:r>
              <a:rPr lang="en"/>
              <a:t>For LCC to be </a:t>
            </a:r>
            <a:r>
              <a:rPr lang="en"/>
              <a:t>successful</a:t>
            </a:r>
            <a:r>
              <a:rPr lang="en"/>
              <a:t>, their business model must either add on offering additional services (frequent flyer, seat reservation, larger seat etc.) or on-time performance (aircraft arrival at the gate)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HK express to ride on their growth in flights and expansion of fleet in 2024 to carry it forward into 2025. (Eg, </a:t>
            </a:r>
            <a:r>
              <a:rPr lang="en"/>
              <a:t>Cathay</a:t>
            </a:r>
            <a:r>
              <a:rPr lang="en"/>
              <a:t> and HK express are poised to operate to more than 100 destinations in 2025). Also, more </a:t>
            </a:r>
            <a:r>
              <a:rPr lang="en"/>
              <a:t>aircraft</a:t>
            </a:r>
            <a:r>
              <a:rPr lang="en"/>
              <a:t> coming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Graph from https://www.forbes.com/sites/greatspeculations/2023/10/05/top-10-airlines-cashing-in-on-extras-like-checked-luggage-and-preferred-seating/</a:t>
            </a:r>
            <a:endParaRPr/>
          </a:p>
          <a:p>
            <a:pPr indent="0" lvl="0" marL="0" rtl="0" algn="l">
              <a:spcBef>
                <a:spcPts val="0"/>
              </a:spcBef>
              <a:spcAft>
                <a:spcPts val="0"/>
              </a:spcAft>
              <a:buNone/>
            </a:pPr>
            <a:r>
              <a:rPr lang="en" u="sng">
                <a:solidFill>
                  <a:schemeClr val="hlink"/>
                </a:solidFill>
                <a:hlinkClick r:id="rId3"/>
              </a:rPr>
              <a:t>https://www.itnews.asia/news/hong-kong-express-enhances-customer-experience-with-ai-607837</a:t>
            </a:r>
            <a:endParaRPr/>
          </a:p>
          <a:p>
            <a:pPr indent="0" lvl="0" marL="0" rtl="0" algn="l">
              <a:spcBef>
                <a:spcPts val="0"/>
              </a:spcBef>
              <a:spcAft>
                <a:spcPts val="0"/>
              </a:spcAft>
              <a:buNone/>
            </a:pPr>
            <a:r>
              <a:rPr lang="en" u="sng">
                <a:solidFill>
                  <a:schemeClr val="hlink"/>
                </a:solidFill>
                <a:hlinkClick r:id="rId4"/>
              </a:rPr>
              <a:t>https://www.ttgasia.com/2024/01/12/hk-express-ranks-first-in-asia-for-on-time-arrivals/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to say for the table:</a:t>
            </a:r>
            <a:endParaRPr/>
          </a:p>
          <a:p>
            <a:pPr indent="0" lvl="0" marL="0" rtl="0" algn="l">
              <a:spcBef>
                <a:spcPts val="0"/>
              </a:spcBef>
              <a:spcAft>
                <a:spcPts val="0"/>
              </a:spcAft>
              <a:buNone/>
            </a:pPr>
            <a:r>
              <a:rPr lang="en"/>
              <a:t>Since its acquisition in 2019, the following years were immediately met with covid and it hasn’t been able to do much to earn revenue</a:t>
            </a:r>
            <a:endParaRPr/>
          </a:p>
          <a:p>
            <a:pPr indent="0" lvl="0" marL="0" rtl="0" algn="l">
              <a:spcBef>
                <a:spcPts val="0"/>
              </a:spcBef>
              <a:spcAft>
                <a:spcPts val="0"/>
              </a:spcAft>
              <a:buNone/>
            </a:pPr>
            <a:r>
              <a:rPr lang="en"/>
              <a:t>-&gt; Looking at the available spare capacity that it has and is continue to make progress moving forward etc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https://www.hkexpress.com/en/About-Us/Media-Centre/HK-Express-Further-Expands-Its-Air-Ferry-Pass-Network-To-Cover-All-Six-Major-Ports-in-GBA</a:t>
            </a:r>
            <a:br>
              <a:rPr lang="en"/>
            </a:br>
            <a:r>
              <a:rPr lang="en"/>
              <a:t>GBA coverage -&gt; Talk about how this is essentially covered all the major ports around Hong Kong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38c434cb8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38c434cb8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 CAPEX will reduce the age as shown in this graph</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Boeing 777-9 vs current 777-300. More fuel efficient by 10-15%, carries more passengers also (425 vs 365) ie. carries more passengers for less. </a:t>
            </a:r>
            <a:r>
              <a:rPr lang="en" sz="1200" u="sng">
                <a:solidFill>
                  <a:srgbClr val="0097A7"/>
                </a:solidFill>
                <a:hlinkClick r:id="rId2">
                  <a:extLst>
                    <a:ext uri="{A12FA001-AC4F-418D-AE19-62706E023703}">
                      <ahyp:hlinkClr val="tx"/>
                    </a:ext>
                  </a:extLst>
                </a:hlinkClick>
              </a:rPr>
              <a:t>The Boeing 777X Vs The 777-300ER - What Is The Difference?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425fd1ae1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425fd1ae1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Sources: </a:t>
            </a:r>
            <a:br>
              <a:rPr lang="en"/>
            </a:br>
            <a:r>
              <a:rPr lang="en"/>
              <a:t>→ </a:t>
            </a:r>
            <a:r>
              <a:rPr lang="en" u="sng">
                <a:solidFill>
                  <a:schemeClr val="hlink"/>
                </a:solidFill>
                <a:hlinkClick r:id="rId2"/>
              </a:rPr>
              <a:t>https://www.aemetis.com/aemetis-signs-agreement-with-cathay-pacific-to-supply-38-million-gallons-of-sustainable-aviation-fuel/</a:t>
            </a:r>
            <a:endParaRPr/>
          </a:p>
          <a:p>
            <a:pPr indent="0" lvl="0" marL="0" rtl="0" algn="l">
              <a:spcBef>
                <a:spcPts val="0"/>
              </a:spcBef>
              <a:spcAft>
                <a:spcPts val="0"/>
              </a:spcAft>
              <a:buNone/>
            </a:pPr>
            <a:r>
              <a:rPr lang="en"/>
              <a:t>→</a:t>
            </a:r>
            <a:r>
              <a:rPr lang="en" u="sng">
                <a:solidFill>
                  <a:schemeClr val="hlink"/>
                </a:solidFill>
                <a:hlinkClick r:id="rId3"/>
              </a:rPr>
              <a:t>https://news.cathaypacific.com/cathay-welcomes-the-hong-kong-sustainable-aviation-fuel-coalition-s-policy-whitepaper-to-accelerate-the-city-s-saf-ecosystem-development-pk49u3#:~:text=Cathay%20Pacific%20was%20among%20the,Kong%20and%20other%20airports%20worldwide</a:t>
            </a:r>
            <a:endParaRPr/>
          </a:p>
          <a:p>
            <a:pPr indent="0" lvl="0" marL="0" rtl="0" algn="l">
              <a:spcBef>
                <a:spcPts val="0"/>
              </a:spcBef>
              <a:spcAft>
                <a:spcPts val="0"/>
              </a:spcAft>
              <a:buNone/>
            </a:pPr>
            <a:r>
              <a:rPr lang="en"/>
              <a:t>→ https://news.cathaypacific.com/cathay-celebrates-record-growth-in-its-corporate-programme-to-advance-sustainable-aviation-fuel-use-g8noux</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Notes</a:t>
            </a:r>
            <a:r>
              <a:rPr lang="en"/>
              <a:t>: </a:t>
            </a:r>
            <a:endParaRPr/>
          </a:p>
          <a:p>
            <a:pPr indent="-298450" lvl="0" marL="457200" rtl="0" algn="l">
              <a:spcBef>
                <a:spcPts val="0"/>
              </a:spcBef>
              <a:spcAft>
                <a:spcPts val="0"/>
              </a:spcAft>
              <a:buSzPts val="1100"/>
              <a:buChar char="-"/>
            </a:pPr>
            <a:r>
              <a:rPr lang="en"/>
              <a:t>Need to add in notes for carbon intensity target</a:t>
            </a:r>
            <a:endParaRPr/>
          </a:p>
          <a:p>
            <a:pPr indent="-298450" lvl="0" marL="457200" rtl="0" algn="l">
              <a:spcBef>
                <a:spcPts val="0"/>
              </a:spcBef>
              <a:spcAft>
                <a:spcPts val="0"/>
              </a:spcAft>
              <a:buSzPts val="1100"/>
              <a:buChar char="-"/>
            </a:pPr>
            <a:r>
              <a:rPr lang="en"/>
              <a:t>In 2023, they introduced 4 brand new A321-Neo with 20% reduction of fuel consumption per seat for HK Express (their low-cost carrier) </a:t>
            </a:r>
            <a:endParaRPr/>
          </a:p>
          <a:p>
            <a:pPr indent="-298450" lvl="0" marL="457200" rtl="0" algn="l">
              <a:spcBef>
                <a:spcPts val="0"/>
              </a:spcBef>
              <a:spcAft>
                <a:spcPts val="0"/>
              </a:spcAft>
              <a:buSzPts val="1100"/>
              <a:buChar char="-"/>
            </a:pPr>
            <a:r>
              <a:rPr lang="en"/>
              <a:t>Recycle or repurpose around 90% of all retired airplanes</a:t>
            </a:r>
            <a:endParaRPr/>
          </a:p>
          <a:p>
            <a:pPr indent="-298450" lvl="0" marL="457200" rtl="0" algn="l">
              <a:spcBef>
                <a:spcPts val="0"/>
              </a:spcBef>
              <a:spcAft>
                <a:spcPts val="0"/>
              </a:spcAft>
              <a:buSzPts val="1100"/>
              <a:buChar char="-"/>
            </a:pPr>
            <a:r>
              <a:rPr lang="en"/>
              <a:t>Aemetis is a renewable fuels company focused on negative carbon intensity products</a:t>
            </a:r>
            <a:endParaRPr/>
          </a:p>
          <a:p>
            <a:pPr indent="-298450" lvl="0" marL="457200" rtl="0" algn="l">
              <a:spcBef>
                <a:spcPts val="0"/>
              </a:spcBef>
              <a:spcAft>
                <a:spcPts val="0"/>
              </a:spcAft>
              <a:buSzPts val="1100"/>
              <a:buChar char="-"/>
            </a:pPr>
            <a:r>
              <a:rPr lang="en"/>
              <a:t>Among the 1st </a:t>
            </a:r>
            <a:r>
              <a:rPr lang="en"/>
              <a:t>airlines</a:t>
            </a:r>
            <a:r>
              <a:rPr lang="en"/>
              <a:t> in the world to commit (2021) to a 2030 usage target of 10% SAF in total fuel consumption on its operating flights.</a:t>
            </a:r>
            <a:endParaRPr/>
          </a:p>
          <a:p>
            <a:pPr indent="-298450" lvl="0" marL="457200" rtl="0" algn="l">
              <a:spcBef>
                <a:spcPts val="0"/>
              </a:spcBef>
              <a:spcAft>
                <a:spcPts val="0"/>
              </a:spcAft>
              <a:buSzPts val="1100"/>
              <a:buChar char="-"/>
            </a:pPr>
            <a:r>
              <a:rPr lang="en"/>
              <a:t>To accelerate the SAF transition, Cathay launched its Corporate SAF Programme in 2022, enabling members to reduce their indirect emissions associated with air transportation. HSBC Hong Kong was a launch member with a committed use of over 6,050 metric tonnes of SAF in 2024.</a:t>
            </a:r>
            <a:endParaRPr/>
          </a:p>
          <a:p>
            <a:pPr indent="-298450" lvl="0" marL="457200" rtl="0" algn="l">
              <a:spcBef>
                <a:spcPts val="0"/>
              </a:spcBef>
              <a:spcAft>
                <a:spcPts val="0"/>
              </a:spcAft>
              <a:buClr>
                <a:schemeClr val="dk1"/>
              </a:buClr>
              <a:buSzPts val="1100"/>
              <a:buChar char="-"/>
            </a:pPr>
            <a:r>
              <a:rPr lang="en">
                <a:solidFill>
                  <a:schemeClr val="dk1"/>
                </a:solidFill>
              </a:rPr>
              <a:t>Scope 1 are direct GHG emissions which is CO2 which occur from direct emitting sources controlled or owned by Cathay (i.e., combustion of aviation fuel)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total emissions have increased by 116% from 2022, they are below pre-pandemic levels.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425fd1ae14_2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425fd1ae14_2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Sources: </a:t>
            </a:r>
            <a:br>
              <a:rPr lang="en"/>
            </a:br>
            <a:r>
              <a:rPr lang="en"/>
              <a:t>ESG Disclosure Score: Bloomberg Terminal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Notes</a:t>
            </a:r>
            <a:r>
              <a:rPr lang="en"/>
              <a:t>: </a:t>
            </a:r>
            <a:endParaRPr/>
          </a:p>
          <a:p>
            <a:pPr indent="-298450" lvl="0" marL="457200" rtl="0" algn="l">
              <a:spcBef>
                <a:spcPts val="0"/>
              </a:spcBef>
              <a:spcAft>
                <a:spcPts val="0"/>
              </a:spcAft>
              <a:buClr>
                <a:schemeClr val="dk1"/>
              </a:buClr>
              <a:buSzPts val="1100"/>
              <a:buChar char="-"/>
            </a:pPr>
            <a:r>
              <a:rPr lang="en">
                <a:solidFill>
                  <a:schemeClr val="dk1"/>
                </a:solidFill>
              </a:rPr>
              <a:t>Sustainable Seafood: Up from 40% in 2021, and 70% in 2022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Passenger-facing SUP in 2023 is 3.1, down from 4.8 in 2022 and 7.5 in 2021</a:t>
            </a:r>
            <a:endParaRPr/>
          </a:p>
          <a:p>
            <a:pPr indent="-298450" lvl="0" marL="457200" rtl="0" algn="l">
              <a:spcBef>
                <a:spcPts val="0"/>
              </a:spcBef>
              <a:spcAft>
                <a:spcPts val="0"/>
              </a:spcAft>
              <a:buSzPts val="1100"/>
              <a:buChar char="-"/>
            </a:pPr>
            <a:r>
              <a:rPr lang="en"/>
              <a:t>Recognised as a leader in FRMS </a:t>
            </a:r>
            <a:endParaRPr/>
          </a:p>
          <a:p>
            <a:pPr indent="-298450" lvl="0" marL="457200" rtl="0" algn="l">
              <a:spcBef>
                <a:spcPts val="0"/>
              </a:spcBef>
              <a:spcAft>
                <a:spcPts val="0"/>
              </a:spcAft>
              <a:buSzPts val="1100"/>
              <a:buChar char="-"/>
            </a:pPr>
            <a:r>
              <a:rPr lang="en"/>
              <a:t>Mitigations are tailored to specific risks identified and the effectiveness is tracked using Safety Performance Indicators </a:t>
            </a:r>
            <a:endParaRPr/>
          </a:p>
          <a:p>
            <a:pPr indent="-298450" lvl="0" marL="457200" rtl="0" algn="l">
              <a:spcBef>
                <a:spcPts val="0"/>
              </a:spcBef>
              <a:spcAft>
                <a:spcPts val="0"/>
              </a:spcAft>
              <a:buSzPts val="1100"/>
              <a:buChar char="-"/>
            </a:pPr>
            <a:r>
              <a:rPr lang="en"/>
              <a:t>FRMS is subject to both internal and external audits </a:t>
            </a:r>
            <a:endParaRPr/>
          </a:p>
          <a:p>
            <a:pPr indent="-298450" lvl="0" marL="457200" rtl="0" algn="r">
              <a:spcBef>
                <a:spcPts val="0"/>
              </a:spcBef>
              <a:spcAft>
                <a:spcPts val="0"/>
              </a:spcAft>
              <a:buSzPts val="1100"/>
              <a:buChar char="-"/>
            </a:pPr>
            <a:r>
              <a:t/>
            </a:r>
            <a:endParaRPr/>
          </a:p>
          <a:p>
            <a:pPr indent="-298450" lvl="0" marL="457200" rtl="0" algn="r">
              <a:spcBef>
                <a:spcPts val="0"/>
              </a:spcBef>
              <a:spcAft>
                <a:spcPts val="0"/>
              </a:spcAft>
              <a:buSzPts val="1100"/>
              <a:buChar char="-"/>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42e70c699c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342e70c699c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u="sng"/>
              <a:t>Sources: </a:t>
            </a:r>
            <a:br>
              <a:rPr lang="en"/>
            </a:br>
            <a:r>
              <a:rPr lang="en"/>
              <a:t>ESG Disclosure Score: Bloomberg Terminal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u="sng"/>
              <a:t>Notes</a:t>
            </a:r>
            <a:r>
              <a:rPr lang="en"/>
              <a:t>: </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38c434cb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8c434cb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42c6792c89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342c6792c89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u="sng"/>
              <a:t>Sources: </a:t>
            </a:r>
            <a:br>
              <a:rPr lang="en"/>
            </a:br>
            <a:r>
              <a:rPr lang="en"/>
              <a:t>ESG Disclosure Score: Bloomberg Terminal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u="sng"/>
              <a:t>Notes</a:t>
            </a:r>
            <a:r>
              <a:rPr lang="en"/>
              <a:t>: </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42c6792c89_6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342c6792c89_6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u="sng"/>
              <a:t>Sources: </a:t>
            </a:r>
            <a:br>
              <a:rPr lang="en"/>
            </a:br>
            <a:r>
              <a:rPr lang="en"/>
              <a:t>ESG Disclosure Score: Bloomberg Terminal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u="sng"/>
              <a:t>Notes</a:t>
            </a:r>
            <a:r>
              <a:rPr lang="en"/>
              <a:t>: </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42c6792c89_6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42c6792c89_6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u="sng"/>
              <a:t>Sources: </a:t>
            </a:r>
            <a:br>
              <a:rPr lang="en"/>
            </a:br>
            <a:r>
              <a:rPr lang="en"/>
              <a:t>ESG Disclosure Score: Bloomberg Terminal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u="sng"/>
              <a:t>Notes</a:t>
            </a:r>
            <a:r>
              <a:rPr lang="en"/>
              <a:t>: </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42c6792c89_6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342c6792c89_6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u="sng"/>
              <a:t>Sources: </a:t>
            </a:r>
            <a:br>
              <a:rPr lang="en"/>
            </a:br>
            <a:r>
              <a:rPr lang="en"/>
              <a:t>ESG Disclosure Score: Bloomberg Terminal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u="sng"/>
              <a:t>Notes</a:t>
            </a:r>
            <a:r>
              <a:rPr lang="en"/>
              <a:t>: </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42c6792c89_6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342c6792c89_6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u="sng"/>
              <a:t>Sources: </a:t>
            </a:r>
            <a:br>
              <a:rPr lang="en"/>
            </a:br>
            <a:r>
              <a:rPr lang="en"/>
              <a:t>ESG Disclosure Score: Bloomberg Terminal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u="sng"/>
              <a:t>Notes</a:t>
            </a:r>
            <a:r>
              <a:rPr lang="en"/>
              <a:t>: </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42c6792c89_6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342c6792c89_6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42e70c699c_3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342e70c699c_3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42e70c699c_4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342e70c699c_4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42c6792c89_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342c6792c89_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3b393eb81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33b393eb81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25aa9fe19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425aa9fe1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Started at the end of WW2 by an Australian (Sydney de Kantzow) and an American (Roy Farrell). 1 plane to transport goods between Australia and China.</a:t>
            </a:r>
            <a:endParaRPr/>
          </a:p>
          <a:p>
            <a:pPr indent="0" lvl="0" marL="0" rtl="0" algn="l">
              <a:spcBef>
                <a:spcPts val="0"/>
              </a:spcBef>
              <a:spcAft>
                <a:spcPts val="0"/>
              </a:spcAft>
              <a:buNone/>
            </a:pPr>
            <a:r>
              <a:rPr lang="en"/>
              <a:t>Name comes from a dream to 1 day cross the Pacific ocean.</a:t>
            </a:r>
            <a:endParaRPr/>
          </a:p>
          <a:p>
            <a:pPr indent="0" lvl="0" marL="0" rtl="0" algn="l">
              <a:spcBef>
                <a:spcPts val="0"/>
              </a:spcBef>
              <a:spcAft>
                <a:spcPts val="0"/>
              </a:spcAft>
              <a:buNone/>
            </a:pPr>
            <a:r>
              <a:rPr lang="en"/>
              <a:t>Cathay pacific grew and expanded over the years and has a total fleet of about 177 aircraft, a mix of Boeings and Airbus.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42c6792c89_7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342c6792c89_7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42c6792c89_7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342c6792c89_7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425aa9fe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425aa9fe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42e70c699c_3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42e70c699c_3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425aa9fe1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425aa9fe1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425aa9fe19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425aa9fe19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complimentary wifi for first class and business class next time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2e70c699c_3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42e70c699c_3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https://www.mfa.gov.sg/countries-regions/i/israel/travel-page</a:t>
            </a:r>
            <a:endParaRPr/>
          </a:p>
          <a:p>
            <a:pPr indent="0" lvl="0" marL="0" rtl="0" algn="l">
              <a:spcBef>
                <a:spcPts val="0"/>
              </a:spcBef>
              <a:spcAft>
                <a:spcPts val="0"/>
              </a:spcAft>
              <a:buNone/>
            </a:pPr>
            <a:r>
              <a:rPr lang="en"/>
              <a:t>MFA will regularly update their travel advisory based on world events. Alternate flight routes may be longer and increases operating costs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https://www.reuters.com/article/technology/airline-industry-to-lose-47-billion-in-2009-iata-idUSLO1706/</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https://natlawreview.com/article/new-trump-20-travel-ban-expected-target-40-countries-what-you-need-know</a:t>
            </a:r>
            <a:r>
              <a:rPr lang="en"/>
              <a:t> </a:t>
            </a:r>
            <a:endParaRPr/>
          </a:p>
          <a:p>
            <a:pPr indent="0" lvl="0" marL="0" rtl="0" algn="l">
              <a:spcBef>
                <a:spcPts val="0"/>
              </a:spcBef>
              <a:spcAft>
                <a:spcPts val="0"/>
              </a:spcAft>
              <a:buNone/>
            </a:pPr>
            <a:r>
              <a:rPr lang="en"/>
              <a:t>Latest travel restrictions by US. Same thing happened when Trump was first president.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https://www.charter.works/2024/01/26/how-much-does-eu-ets-actually-cost-do-you-really-know/</a:t>
            </a:r>
            <a:r>
              <a:rPr lang="en"/>
              <a:t> </a:t>
            </a:r>
            <a:endParaRPr/>
          </a:p>
          <a:p>
            <a:pPr indent="0" lvl="0" marL="0" rtl="0" algn="l">
              <a:spcBef>
                <a:spcPts val="0"/>
              </a:spcBef>
              <a:spcAft>
                <a:spcPts val="0"/>
              </a:spcAft>
              <a:buNone/>
            </a:pPr>
            <a:r>
              <a:rPr lang="en"/>
              <a:t>Since the beginning of 2024, as soon as you reach Europe, it is 40% compensation of the amount of CO2 emitted. In 2025, 70% will be charged, then 100%.</a:t>
            </a:r>
            <a:endParaRPr/>
          </a:p>
          <a:p>
            <a:pPr indent="0" lvl="0" marL="0" rtl="0" algn="l">
              <a:spcBef>
                <a:spcPts val="0"/>
              </a:spcBef>
              <a:spcAft>
                <a:spcPts val="0"/>
              </a:spcAft>
              <a:buNone/>
            </a:pPr>
            <a:r>
              <a:rPr lang="en"/>
              <a:t>Boeing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https://time.com/5889376/boeing-737-max-house-report/</a:t>
            </a:r>
            <a:r>
              <a:rPr lang="en"/>
              <a:t> </a:t>
            </a:r>
            <a:endParaRPr/>
          </a:p>
          <a:p>
            <a:pPr indent="0" lvl="0" marL="0" rtl="0" algn="l">
              <a:spcBef>
                <a:spcPts val="0"/>
              </a:spcBef>
              <a:spcAft>
                <a:spcPts val="0"/>
              </a:spcAft>
              <a:buNone/>
            </a:pPr>
            <a:r>
              <a:rPr lang="en"/>
              <a:t>Grounding</a:t>
            </a:r>
            <a:r>
              <a:rPr lang="en"/>
              <a:t> of Boeing 737 Max. 2018 crash by Lion Air flight from Indonesia and 2019 crash by </a:t>
            </a:r>
            <a:r>
              <a:rPr lang="en"/>
              <a:t>Ethiopian</a:t>
            </a:r>
            <a:r>
              <a:rPr lang="en"/>
              <a:t> airlines. Resulting in a total of 346 </a:t>
            </a:r>
            <a:r>
              <a:rPr lang="en"/>
              <a:t>casualties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7"/>
              </a:rPr>
              <a:t>https://www.flightglobal.com/strategy/delta-to-end-all-tokyo-narita-flights-with-shift-to-haneda/133864.article</a:t>
            </a:r>
            <a:r>
              <a:rPr lang="en"/>
              <a:t> </a:t>
            </a:r>
            <a:endParaRPr/>
          </a:p>
          <a:p>
            <a:pPr indent="0" lvl="0" marL="0" rtl="0" algn="l">
              <a:spcBef>
                <a:spcPts val="0"/>
              </a:spcBef>
              <a:spcAft>
                <a:spcPts val="0"/>
              </a:spcAft>
              <a:buNone/>
            </a:pPr>
            <a:r>
              <a:rPr lang="en"/>
              <a:t>Haneda is closer to Tokyo city center than Narita, therefore they moved operations in a bid to attract more customers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25aa9fe19_1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25aa9fe19_1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Oil</a:t>
            </a:r>
            <a:endParaRPr>
              <a:solidFill>
                <a:schemeClr val="dk1"/>
              </a:solidFill>
            </a:endParaRPr>
          </a:p>
          <a:p>
            <a:pPr indent="0" lvl="0" marL="0" rtl="0" algn="l">
              <a:lnSpc>
                <a:spcPct val="115000"/>
              </a:lnSpc>
              <a:spcBef>
                <a:spcPts val="0"/>
              </a:spcBef>
              <a:spcAft>
                <a:spcPts val="0"/>
              </a:spcAft>
              <a:buNone/>
            </a:pPr>
            <a:r>
              <a:rPr lang="en">
                <a:solidFill>
                  <a:schemeClr val="dk1"/>
                </a:solidFill>
              </a:rPr>
              <a:t>Demand emerging economies -&gt; driven by emerging economies in Asia – especially higher oil use for transport in India – and by greater use of jet fuel and feedstocks from the booming petrochemicals industry, notably in China</a:t>
            </a:r>
            <a:endParaRPr>
              <a:solidFill>
                <a:schemeClr val="dk1"/>
              </a:solidFill>
            </a:endParaRPr>
          </a:p>
          <a:p>
            <a:pPr indent="0" lvl="0" marL="0" rtl="0" algn="l">
              <a:lnSpc>
                <a:spcPct val="115000"/>
              </a:lnSpc>
              <a:spcBef>
                <a:spcPts val="0"/>
              </a:spcBef>
              <a:spcAft>
                <a:spcPts val="0"/>
              </a:spcAft>
              <a:buNone/>
            </a:pPr>
            <a:r>
              <a:rPr lang="en">
                <a:solidFill>
                  <a:schemeClr val="dk1"/>
                </a:solidFill>
              </a:rPr>
              <a:t>Developed -&gt; demand may fall, as they invest in alternative forms of energy, more fuel efficient technology being developed</a:t>
            </a:r>
            <a:endParaRPr>
              <a:solidFill>
                <a:schemeClr val="dk1"/>
              </a:solidFill>
            </a:endParaRPr>
          </a:p>
          <a:p>
            <a:pPr indent="0" lvl="0" marL="0" rtl="0" algn="l">
              <a:lnSpc>
                <a:spcPct val="115000"/>
              </a:lnSpc>
              <a:spcBef>
                <a:spcPts val="0"/>
              </a:spcBef>
              <a:spcAft>
                <a:spcPts val="0"/>
              </a:spcAft>
              <a:buNone/>
            </a:pPr>
            <a:r>
              <a:rPr lang="en">
                <a:solidFill>
                  <a:schemeClr val="dk1"/>
                </a:solidFill>
              </a:rPr>
              <a:t>Supply -&gt; Plans by OPEC+ to start unwinding voluntary production cuts in April </a:t>
            </a:r>
            <a:endParaRPr>
              <a:solidFill>
                <a:schemeClr val="dk1"/>
              </a:solidFill>
            </a:endParaRPr>
          </a:p>
          <a:p>
            <a:pPr indent="0" lvl="0" marL="0" rtl="0" algn="l">
              <a:lnSpc>
                <a:spcPct val="115000"/>
              </a:lnSpc>
              <a:spcBef>
                <a:spcPts val="0"/>
              </a:spcBef>
              <a:spcAft>
                <a:spcPts val="0"/>
              </a:spcAft>
              <a:buNone/>
            </a:pPr>
            <a:r>
              <a:rPr lang="en">
                <a:solidFill>
                  <a:schemeClr val="dk1"/>
                </a:solidFill>
              </a:rPr>
              <a:t>Geopolitical -&gt; sanctions on russia due to ukraine conflict, while russia is a large producer of oil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Projected growth of global real GDP, which is expected to increase 2.6% annually over the next 20 years. South Asia, China, Southeast Asia, and Africa will lead this growth as their economies continue to develop and mature. Global trade and industrial production, also drivers of air cargo, are projected to grow 2.9% and 2.2% annually over the same period. </a:t>
            </a:r>
            <a:r>
              <a:rPr lang="en">
                <a:solidFill>
                  <a:schemeClr val="dk1"/>
                </a:solidFill>
              </a:rPr>
              <a:t>Global air cargo traffic forecasted to grow 4% p.a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Future air cargo growth is supply chain diversification. The rise of geopolitical risk and the COVID-19 pandemic exposed the vulnerabilities of single-source supply chains, including labor, shipping, and manufacturing constraints. In response, manufacturers have begun diversifying their operations and supply chains to other parts of Asia. Southeast Asian countries, for example, have significantly increased their industrial capabilities and global air exports since 2017 as a result of these shifts.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Multi-node supply chains will depend on air cargo for reliable and timely connectivity across different stages of the manufacturing process. Growth of e-commerce and express networks will provide a further boost to air cargo demand. The entry of new e-commerce market players significantly accelerated air cargo growth in the latter half of 2023 and into 2024 to serve the digital economy</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Conclusion: Airline industry poised to expand and grow over the next few years</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425aa9fe19_1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425aa9fe19_1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rgbClr val="282828"/>
                </a:solidFill>
              </a:rPr>
              <a:t>Threat to new entrants: </a:t>
            </a:r>
            <a:r>
              <a:rPr lang="en" sz="1050">
                <a:solidFill>
                  <a:srgbClr val="282828"/>
                </a:solidFill>
              </a:rPr>
              <a:t>Low. New players to the aviation industry face high capital requirements to start a company. These include infrastructures, warehouses, aircraft fleet, large pool of employees etc. </a:t>
            </a:r>
            <a:endParaRPr>
              <a:solidFill>
                <a:schemeClr val="dk1"/>
              </a:solidFill>
              <a:latin typeface="Geo"/>
              <a:ea typeface="Geo"/>
              <a:cs typeface="Geo"/>
              <a:sym typeface="Geo"/>
            </a:endParaRPr>
          </a:p>
          <a:p>
            <a:pPr indent="0" lvl="0" marL="0" rtl="0" algn="l">
              <a:spcBef>
                <a:spcPts val="1100"/>
              </a:spcBef>
              <a:spcAft>
                <a:spcPts val="0"/>
              </a:spcAft>
              <a:buNone/>
            </a:pPr>
            <a:r>
              <a:rPr lang="en"/>
              <a:t>Threat of substitutes: </a:t>
            </a:r>
            <a:r>
              <a:rPr lang="en" sz="1050">
                <a:solidFill>
                  <a:srgbClr val="282828"/>
                </a:solidFill>
              </a:rPr>
              <a:t>Moderate. While there are alternative modes of transport available for short distance transportation, flights are still preferred over trains and buses once distance becomes a factor. </a:t>
            </a:r>
            <a:endParaRPr sz="1050">
              <a:solidFill>
                <a:srgbClr val="282828"/>
              </a:solidFill>
            </a:endParaRPr>
          </a:p>
          <a:p>
            <a:pPr indent="0" lvl="0" marL="0" rtl="0" algn="l">
              <a:spcBef>
                <a:spcPts val="0"/>
              </a:spcBef>
              <a:spcAft>
                <a:spcPts val="0"/>
              </a:spcAft>
              <a:buNone/>
            </a:pPr>
            <a:r>
              <a:t/>
            </a:r>
            <a:endParaRPr sz="1050">
              <a:solidFill>
                <a:srgbClr val="282828"/>
              </a:solidFill>
            </a:endParaRPr>
          </a:p>
          <a:p>
            <a:pPr indent="0" lvl="0" marL="0" rtl="0" algn="l">
              <a:spcBef>
                <a:spcPts val="0"/>
              </a:spcBef>
              <a:spcAft>
                <a:spcPts val="0"/>
              </a:spcAft>
              <a:buNone/>
            </a:pPr>
            <a:r>
              <a:rPr lang="en" sz="1050">
                <a:solidFill>
                  <a:srgbClr val="282828"/>
                </a:solidFill>
              </a:rPr>
              <a:t>Bargaining of customers: High. There are many alternative airline competitors that operate in the region, offering international flights and cargo transport. Buyers have multiple choices for airline travel, resulting in companies needing to be innovative in their marketing and services offered. </a:t>
            </a:r>
            <a:endParaRPr sz="1050">
              <a:solidFill>
                <a:srgbClr val="282828"/>
              </a:solidFill>
            </a:endParaRPr>
          </a:p>
          <a:p>
            <a:pPr indent="0" lvl="0" marL="0" rtl="0" algn="l">
              <a:lnSpc>
                <a:spcPct val="115000"/>
              </a:lnSpc>
              <a:spcBef>
                <a:spcPts val="1100"/>
              </a:spcBef>
              <a:spcAft>
                <a:spcPts val="0"/>
              </a:spcAft>
              <a:buNone/>
            </a:pPr>
            <a:r>
              <a:rPr lang="en" sz="1050">
                <a:solidFill>
                  <a:srgbClr val="282828"/>
                </a:solidFill>
              </a:rPr>
              <a:t>Bargaining of suppliers: High. There are very few niche aircraft manufacturers and suppliers of technological know-how. Suppliers hold considerable influence over the supplies for airline companies. Furthermore, aviation fuel makes up 30% of operating costs (International Air Transport Association, 2024, p. 3), again providing fuel suppliers substantial influence over the price of inputs </a:t>
            </a:r>
            <a:endParaRPr sz="1050">
              <a:solidFill>
                <a:srgbClr val="282828"/>
              </a:solidFill>
            </a:endParaRPr>
          </a:p>
          <a:p>
            <a:pPr indent="0" lvl="0" marL="0" rtl="0" algn="l">
              <a:lnSpc>
                <a:spcPct val="115000"/>
              </a:lnSpc>
              <a:spcBef>
                <a:spcPts val="1100"/>
              </a:spcBef>
              <a:spcAft>
                <a:spcPts val="1100"/>
              </a:spcAft>
              <a:buNone/>
            </a:pPr>
            <a:r>
              <a:rPr lang="en" sz="1050">
                <a:solidFill>
                  <a:srgbClr val="282828"/>
                </a:solidFill>
              </a:rPr>
              <a:t>Competitive rivalry: High. There are many competitors available in the airline industry, be it from the same Asian region or overseas. This forces each airline company to be creative with what they offer as services. </a:t>
            </a:r>
            <a:endParaRPr sz="1050">
              <a:solidFill>
                <a:srgbClr val="282828"/>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25aa9fe19_1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425aa9fe19_1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7.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52.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20" Type="http://schemas.openxmlformats.org/officeDocument/2006/relationships/image" Target="../media/image103.png"/><Relationship Id="rId11" Type="http://schemas.openxmlformats.org/officeDocument/2006/relationships/image" Target="../media/image33.png"/><Relationship Id="rId22" Type="http://schemas.openxmlformats.org/officeDocument/2006/relationships/image" Target="../media/image42.png"/><Relationship Id="rId10" Type="http://schemas.openxmlformats.org/officeDocument/2006/relationships/image" Target="../media/image29.png"/><Relationship Id="rId21" Type="http://schemas.openxmlformats.org/officeDocument/2006/relationships/image" Target="../media/image40.png"/><Relationship Id="rId13" Type="http://schemas.openxmlformats.org/officeDocument/2006/relationships/image" Target="../media/image49.png"/><Relationship Id="rId12" Type="http://schemas.openxmlformats.org/officeDocument/2006/relationships/image" Target="../media/image25.png"/><Relationship Id="rId23"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45.png"/><Relationship Id="rId9" Type="http://schemas.openxmlformats.org/officeDocument/2006/relationships/image" Target="../media/image32.png"/><Relationship Id="rId15" Type="http://schemas.openxmlformats.org/officeDocument/2006/relationships/image" Target="../media/image20.png"/><Relationship Id="rId14" Type="http://schemas.openxmlformats.org/officeDocument/2006/relationships/image" Target="../media/image43.png"/><Relationship Id="rId17" Type="http://schemas.openxmlformats.org/officeDocument/2006/relationships/image" Target="../media/image37.png"/><Relationship Id="rId16" Type="http://schemas.openxmlformats.org/officeDocument/2006/relationships/image" Target="../media/image36.png"/><Relationship Id="rId5" Type="http://schemas.openxmlformats.org/officeDocument/2006/relationships/image" Target="../media/image44.png"/><Relationship Id="rId19" Type="http://schemas.openxmlformats.org/officeDocument/2006/relationships/image" Target="../media/image38.png"/><Relationship Id="rId6" Type="http://schemas.openxmlformats.org/officeDocument/2006/relationships/image" Target="../media/image27.png"/><Relationship Id="rId18" Type="http://schemas.openxmlformats.org/officeDocument/2006/relationships/image" Target="../media/image39.png"/><Relationship Id="rId7" Type="http://schemas.openxmlformats.org/officeDocument/2006/relationships/image" Target="../media/image31.png"/><Relationship Id="rId8" Type="http://schemas.openxmlformats.org/officeDocument/2006/relationships/image" Target="../media/image28.png"/></Relationships>
</file>

<file path=ppt/slides/_rels/slide14.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10.png"/><Relationship Id="rId9" Type="http://schemas.openxmlformats.org/officeDocument/2006/relationships/image" Target="../media/image51.png"/><Relationship Id="rId5" Type="http://schemas.openxmlformats.org/officeDocument/2006/relationships/image" Target="../media/image46.png"/><Relationship Id="rId6" Type="http://schemas.openxmlformats.org/officeDocument/2006/relationships/image" Target="../media/image99.png"/><Relationship Id="rId7" Type="http://schemas.openxmlformats.org/officeDocument/2006/relationships/image" Target="../media/image57.png"/><Relationship Id="rId8" Type="http://schemas.openxmlformats.org/officeDocument/2006/relationships/image" Target="../media/image50.png"/></Relationships>
</file>

<file path=ppt/slides/_rels/slide15.xml.rels><?xml version="1.0" encoding="UTF-8" standalone="yes"?><Relationships xmlns="http://schemas.openxmlformats.org/package/2006/relationships"><Relationship Id="rId10" Type="http://schemas.openxmlformats.org/officeDocument/2006/relationships/image" Target="../media/image62.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01.png"/><Relationship Id="rId9" Type="http://schemas.openxmlformats.org/officeDocument/2006/relationships/image" Target="../media/image22.png"/><Relationship Id="rId5" Type="http://schemas.openxmlformats.org/officeDocument/2006/relationships/image" Target="../media/image68.png"/><Relationship Id="rId6" Type="http://schemas.openxmlformats.org/officeDocument/2006/relationships/image" Target="../media/image56.png"/><Relationship Id="rId7" Type="http://schemas.openxmlformats.org/officeDocument/2006/relationships/image" Target="../media/image53.png"/><Relationship Id="rId8"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71.png"/><Relationship Id="rId9" Type="http://schemas.openxmlformats.org/officeDocument/2006/relationships/image" Target="../media/image22.png"/><Relationship Id="rId5" Type="http://schemas.openxmlformats.org/officeDocument/2006/relationships/image" Target="../media/image63.png"/><Relationship Id="rId6" Type="http://schemas.openxmlformats.org/officeDocument/2006/relationships/image" Target="../media/image58.png"/><Relationship Id="rId7" Type="http://schemas.openxmlformats.org/officeDocument/2006/relationships/image" Target="../media/image60.png"/><Relationship Id="rId8"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66.png"/></Relationships>
</file>

<file path=ppt/slides/_rels/slide18.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image" Target="../media/image77.png"/><Relationship Id="rId13" Type="http://schemas.openxmlformats.org/officeDocument/2006/relationships/image" Target="../media/image90.png"/><Relationship Id="rId12"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78.png"/><Relationship Id="rId9" Type="http://schemas.openxmlformats.org/officeDocument/2006/relationships/image" Target="../media/image72.png"/><Relationship Id="rId15" Type="http://schemas.openxmlformats.org/officeDocument/2006/relationships/image" Target="../media/image66.png"/><Relationship Id="rId14" Type="http://schemas.openxmlformats.org/officeDocument/2006/relationships/image" Target="../media/image75.png"/><Relationship Id="rId5" Type="http://schemas.openxmlformats.org/officeDocument/2006/relationships/image" Target="../media/image84.png"/><Relationship Id="rId6" Type="http://schemas.openxmlformats.org/officeDocument/2006/relationships/image" Target="../media/image69.png"/><Relationship Id="rId7" Type="http://schemas.openxmlformats.org/officeDocument/2006/relationships/image" Target="../media/image64.png"/><Relationship Id="rId8"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81.png"/><Relationship Id="rId5" Type="http://schemas.openxmlformats.org/officeDocument/2006/relationships/image" Target="../media/image79.png"/><Relationship Id="rId6" Type="http://schemas.openxmlformats.org/officeDocument/2006/relationships/image" Target="../media/image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89.png"/><Relationship Id="rId5" Type="http://schemas.openxmlformats.org/officeDocument/2006/relationships/image" Target="../media/image94.png"/><Relationship Id="rId6" Type="http://schemas.openxmlformats.org/officeDocument/2006/relationships/image" Target="../media/image9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hyperlink" Target="https://www.iata.org/en/pressroom/2024-releases/2024-12-10-01/#:~:text=The%20largest%20of%20the%20non,4%25%20to%203.3%20million%20people" TargetMode="External"/><Relationship Id="rId5" Type="http://schemas.openxmlformats.org/officeDocument/2006/relationships/hyperlink" Target="https://www.opisnet.com/blog/2025-likely-to-bring-lower-jet-fuel-prices-higher-deman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5.png"/><Relationship Id="rId4" Type="http://schemas.openxmlformats.org/officeDocument/2006/relationships/image" Target="../media/image104.png"/><Relationship Id="rId5" Type="http://schemas.openxmlformats.org/officeDocument/2006/relationships/image" Target="../media/image10.png"/><Relationship Id="rId6" Type="http://schemas.openxmlformats.org/officeDocument/2006/relationships/image" Target="../media/image106.png"/><Relationship Id="rId7"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4.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market-risk-premia.com/" TargetMode="External"/><Relationship Id="rId4" Type="http://schemas.openxmlformats.org/officeDocument/2006/relationships/image" Target="../media/image112.png"/><Relationship Id="rId5" Type="http://schemas.openxmlformats.org/officeDocument/2006/relationships/image" Target="../media/image109.png"/><Relationship Id="rId6"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2.png"/><Relationship Id="rId6" Type="http://schemas.openxmlformats.org/officeDocument/2006/relationships/image" Target="../media/image10.png"/><Relationship Id="rId7" Type="http://schemas.openxmlformats.org/officeDocument/2006/relationships/image" Target="../media/image110.png"/><Relationship Id="rId8" Type="http://schemas.openxmlformats.org/officeDocument/2006/relationships/image" Target="../media/image111.png"/></Relationships>
</file>

<file path=ppt/slides/_rels/slide32.xml.rels><?xml version="1.0" encoding="UTF-8" standalone="yes"?><Relationships xmlns="http://schemas.openxmlformats.org/package/2006/relationships"><Relationship Id="rId11" Type="http://schemas.openxmlformats.org/officeDocument/2006/relationships/hyperlink" Target="https://www.mfa.gov.sg/countries-regions/i/israel/travel-page" TargetMode="External"/><Relationship Id="rId10" Type="http://schemas.openxmlformats.org/officeDocument/2006/relationships/hyperlink" Target="https://www.mfa.gov.sg/countries-regions/i/israel/travel-page" TargetMode="External"/><Relationship Id="rId13" Type="http://schemas.openxmlformats.org/officeDocument/2006/relationships/hyperlink" Target="https://www.reuters.com/article/technology/airline-industry-to-lose-47-billion-in-2009-iata-idUSLO1706/" TargetMode="External"/><Relationship Id="rId12" Type="http://schemas.openxmlformats.org/officeDocument/2006/relationships/hyperlink" Target="https://www.reuters.com/article/technology/airline-industry-to-lose-47-billion-in-2009-iata-idUSLO1706/"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cathaypacific.com/cx/en_HK/about-us/about-our-airline/history.html" TargetMode="External"/><Relationship Id="rId4" Type="http://schemas.openxmlformats.org/officeDocument/2006/relationships/hyperlink" Target="https://www.iata.org" TargetMode="External"/><Relationship Id="rId9" Type="http://schemas.openxmlformats.org/officeDocument/2006/relationships/hyperlink" Target="https://www.boeing.com/content/dam/boeing/boeingdotcom/market/assets/downloads/Boeing-WACF-2024.pdf?v=2" TargetMode="External"/><Relationship Id="rId15" Type="http://schemas.openxmlformats.org/officeDocument/2006/relationships/hyperlink" Target="https://www.charter.works/2024/01/26/how-much-does-eu-ets-actually-cost-do-you-really-know/" TargetMode="External"/><Relationship Id="rId14" Type="http://schemas.openxmlformats.org/officeDocument/2006/relationships/hyperlink" Target="https://natlawreview.com/article/new-trump-20-travel-ban-expected-target-40-countries-what-you-need-know" TargetMode="External"/><Relationship Id="rId16" Type="http://schemas.openxmlformats.org/officeDocument/2006/relationships/image" Target="../media/image10.png"/><Relationship Id="rId5" Type="http://schemas.openxmlformats.org/officeDocument/2006/relationships/hyperlink" Target="https://www.iata.org" TargetMode="External"/><Relationship Id="rId6" Type="http://schemas.openxmlformats.org/officeDocument/2006/relationships/hyperlink" Target="https://drive.google.com/file/d/12IUY4YLewbQ4HjWY4v1PsqEdvMf4qu0Q/view?usp=drive_link" TargetMode="External"/><Relationship Id="rId7" Type="http://schemas.openxmlformats.org/officeDocument/2006/relationships/hyperlink" Target="https://www.iata.org/en/iata-repository/publications/economic-reports/air-cargo-market-analysis-december-2024/" TargetMode="External"/><Relationship Id="rId8" Type="http://schemas.openxmlformats.org/officeDocument/2006/relationships/hyperlink" Target="https://www.iata.org/en/iata-repository/publications/economic-reports/air-cargo-market-analysis-december-2024/" TargetMode="External"/></Relationships>
</file>

<file path=ppt/slides/_rels/slide33.xml.rels><?xml version="1.0" encoding="UTF-8" standalone="yes"?><Relationships xmlns="http://schemas.openxmlformats.org/package/2006/relationships"><Relationship Id="rId11" Type="http://schemas.openxmlformats.org/officeDocument/2006/relationships/hyperlink" Target="https://doi.org/10.1371/journal.pone.0294638" TargetMode="External"/><Relationship Id="rId10" Type="http://schemas.openxmlformats.org/officeDocument/2006/relationships/hyperlink" Target="https://doi.org/10.1371/journal.pone.0294638" TargetMode="External"/><Relationship Id="rId13" Type="http://schemas.openxmlformats.org/officeDocument/2006/relationships/hyperlink" Target="https://www.travelandleisureasia.com/global/news/worlds-safest-airlines-rankings-2025-revealed/" TargetMode="External"/><Relationship Id="rId12" Type="http://schemas.openxmlformats.org/officeDocument/2006/relationships/hyperlink" Target="https://www.airlineratings.com/articles/worlds-best-airlines-for-2025"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time.com/5889376/boeing-737-max-house-report/" TargetMode="External"/><Relationship Id="rId4" Type="http://schemas.openxmlformats.org/officeDocument/2006/relationships/hyperlink" Target="https://time.com/5889376/boeing-737-max-house-report/" TargetMode="External"/><Relationship Id="rId9" Type="http://schemas.openxmlformats.org/officeDocument/2006/relationships/hyperlink" Target="https://www.routesonline.com/airlines/3737/hk-express/" TargetMode="External"/><Relationship Id="rId15" Type="http://schemas.openxmlformats.org/officeDocument/2006/relationships/hyperlink" Target="https://www.oag.com/blog/air-travel-statistics-2024" TargetMode="External"/><Relationship Id="rId14" Type="http://schemas.openxmlformats.org/officeDocument/2006/relationships/hyperlink" Target="https://www.oag.com/blog/air-travel-statistics-2024" TargetMode="External"/><Relationship Id="rId16" Type="http://schemas.openxmlformats.org/officeDocument/2006/relationships/image" Target="../media/image10.png"/><Relationship Id="rId5" Type="http://schemas.openxmlformats.org/officeDocument/2006/relationships/hyperlink" Target="https://www.flightglobal.com/strategy/delta-to-end-all-tokyo-narita-flights-with-shift-to-haneda/133864.article" TargetMode="External"/><Relationship Id="rId6" Type="http://schemas.openxmlformats.org/officeDocument/2006/relationships/hyperlink" Target="https://www.flightglobal.com/strategy/delta-to-end-all-tokyo-narita-flights-with-shift-to-haneda/133864.article" TargetMode="External"/><Relationship Id="rId7" Type="http://schemas.openxmlformats.org/officeDocument/2006/relationships/hyperlink" Target="https://www.eia.gov/international/analysis/special-topics/Global_Surplus_Crude_Oil_Production_Capacity" TargetMode="External"/><Relationship Id="rId8" Type="http://schemas.openxmlformats.org/officeDocument/2006/relationships/hyperlink" Target="https://think.ing.com/articles/macro-outlook-central-bank-calls-2025/#a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4.png"/><Relationship Id="rId5" Type="http://schemas.openxmlformats.org/officeDocument/2006/relationships/image" Target="../media/image9.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8.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png"/><Relationship Id="rId11" Type="http://schemas.openxmlformats.org/officeDocument/2006/relationships/image" Target="../media/image13.png"/><Relationship Id="rId10" Type="http://schemas.openxmlformats.org/officeDocument/2006/relationships/image" Target="../media/image23.png"/><Relationship Id="rId9"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70.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115225" y="3413350"/>
            <a:ext cx="9410700" cy="1239600"/>
          </a:xfrm>
          <a:prstGeom prst="rect">
            <a:avLst/>
          </a:prstGeom>
          <a:solidFill>
            <a:schemeClr val="lt1"/>
          </a:solidFill>
          <a:ln cap="flat" cmpd="sng" w="38100">
            <a:solidFill>
              <a:srgbClr val="006B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 Cathay </a:t>
            </a:r>
            <a:r>
              <a:rPr lang="en" sz="1900"/>
              <a:t>Pacific Airways Limited (SEHK: 293)       </a:t>
            </a:r>
            <a:endParaRPr sz="1900"/>
          </a:p>
          <a:p>
            <a:pPr indent="0" lvl="0" marL="0" rtl="0" algn="l">
              <a:spcBef>
                <a:spcPts val="0"/>
              </a:spcBef>
              <a:spcAft>
                <a:spcPts val="0"/>
              </a:spcAft>
              <a:buNone/>
            </a:pPr>
            <a:r>
              <a:rPr i="1" lang="en" sz="1900"/>
              <a:t> </a:t>
            </a:r>
            <a:r>
              <a:rPr i="1" lang="en" sz="1300"/>
              <a:t>Move Beyond with Cathay Pacific - </a:t>
            </a:r>
            <a:r>
              <a:rPr i="1" lang="en" sz="1300"/>
              <a:t>Invest</a:t>
            </a:r>
            <a:r>
              <a:rPr i="1" lang="en" sz="1300"/>
              <a:t> in the Future!</a:t>
            </a:r>
            <a:r>
              <a:rPr i="1" lang="en" sz="1900"/>
              <a:t> </a:t>
            </a:r>
            <a:r>
              <a:rPr lang="en" sz="1900"/>
              <a:t>                                       </a:t>
            </a:r>
            <a:endParaRPr sz="1900"/>
          </a:p>
          <a:p>
            <a:pPr indent="0" lvl="0" marL="0" rtl="0" algn="l">
              <a:spcBef>
                <a:spcPts val="0"/>
              </a:spcBef>
              <a:spcAft>
                <a:spcPts val="0"/>
              </a:spcAft>
              <a:buNone/>
            </a:pPr>
            <a:r>
              <a:t/>
            </a:r>
            <a:endParaRPr sz="1900"/>
          </a:p>
        </p:txBody>
      </p:sp>
      <p:pic>
        <p:nvPicPr>
          <p:cNvPr id="55" name="Google Shape;55;p13" title="Cathay-Pacific-Logo-500x281.png"/>
          <p:cNvPicPr preferRelativeResize="0"/>
          <p:nvPr/>
        </p:nvPicPr>
        <p:blipFill>
          <a:blip r:embed="rId4">
            <a:alphaModFix/>
          </a:blip>
          <a:stretch>
            <a:fillRect/>
          </a:stretch>
        </p:blipFill>
        <p:spPr>
          <a:xfrm>
            <a:off x="104775" y="3270147"/>
            <a:ext cx="1308025" cy="735100"/>
          </a:xfrm>
          <a:prstGeom prst="rect">
            <a:avLst/>
          </a:prstGeom>
          <a:noFill/>
          <a:ln>
            <a:noFill/>
          </a:ln>
        </p:spPr>
      </p:pic>
      <p:sp>
        <p:nvSpPr>
          <p:cNvPr id="56" name="Google Shape;56;p13"/>
          <p:cNvSpPr txBox="1"/>
          <p:nvPr/>
        </p:nvSpPr>
        <p:spPr>
          <a:xfrm>
            <a:off x="7892950" y="3529580"/>
            <a:ext cx="1308000" cy="5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Presented by Group 2: </a:t>
            </a:r>
            <a:endParaRPr b="1" sz="1000">
              <a:solidFill>
                <a:schemeClr val="dk1"/>
              </a:solidFill>
            </a:endParaRPr>
          </a:p>
          <a:p>
            <a:pPr indent="0" lvl="0" marL="0" rtl="0" algn="ctr">
              <a:spcBef>
                <a:spcPts val="0"/>
              </a:spcBef>
              <a:spcAft>
                <a:spcPts val="0"/>
              </a:spcAft>
              <a:buNone/>
            </a:pPr>
            <a:r>
              <a:rPr lang="en" sz="1000">
                <a:solidFill>
                  <a:schemeClr val="dk1"/>
                </a:solidFill>
              </a:rPr>
              <a:t>Ching Jia Rong </a:t>
            </a:r>
            <a:endParaRPr sz="1000">
              <a:solidFill>
                <a:schemeClr val="dk1"/>
              </a:solidFill>
            </a:endParaRPr>
          </a:p>
          <a:p>
            <a:pPr indent="0" lvl="0" marL="0" rtl="0" algn="ctr">
              <a:spcBef>
                <a:spcPts val="0"/>
              </a:spcBef>
              <a:spcAft>
                <a:spcPts val="0"/>
              </a:spcAft>
              <a:buNone/>
            </a:pPr>
            <a:r>
              <a:rPr lang="en" sz="1000">
                <a:solidFill>
                  <a:schemeClr val="dk1"/>
                </a:solidFill>
              </a:rPr>
              <a:t>Charlene Ng Zuqi</a:t>
            </a:r>
            <a:endParaRPr sz="1000">
              <a:solidFill>
                <a:schemeClr val="dk1"/>
              </a:solidFill>
            </a:endParaRPr>
          </a:p>
          <a:p>
            <a:pPr indent="0" lvl="0" marL="0" rtl="0" algn="ctr">
              <a:spcBef>
                <a:spcPts val="0"/>
              </a:spcBef>
              <a:spcAft>
                <a:spcPts val="0"/>
              </a:spcAft>
              <a:buNone/>
            </a:pPr>
            <a:r>
              <a:rPr lang="en" sz="1000">
                <a:solidFill>
                  <a:schemeClr val="dk1"/>
                </a:solidFill>
              </a:rPr>
              <a:t>Leong Li An </a:t>
            </a:r>
            <a:endParaRPr sz="1000">
              <a:solidFill>
                <a:schemeClr val="dk1"/>
              </a:solidFill>
            </a:endParaRPr>
          </a:p>
          <a:p>
            <a:pPr indent="0" lvl="0" marL="0" rtl="0" algn="ctr">
              <a:spcBef>
                <a:spcPts val="0"/>
              </a:spcBef>
              <a:spcAft>
                <a:spcPts val="0"/>
              </a:spcAft>
              <a:buNone/>
            </a:pPr>
            <a:r>
              <a:rPr lang="en" sz="1000">
                <a:solidFill>
                  <a:schemeClr val="dk1"/>
                </a:solidFill>
              </a:rPr>
              <a:t>Zhen Penglong</a:t>
            </a:r>
            <a:endParaRPr sz="1000">
              <a:solidFill>
                <a:schemeClr val="dk1"/>
              </a:solidFill>
            </a:endParaRPr>
          </a:p>
        </p:txBody>
      </p:sp>
      <p:sp>
        <p:nvSpPr>
          <p:cNvPr id="57" name="Google Shape;57;p13"/>
          <p:cNvSpPr txBox="1"/>
          <p:nvPr/>
        </p:nvSpPr>
        <p:spPr>
          <a:xfrm>
            <a:off x="5063125" y="3464900"/>
            <a:ext cx="2289000" cy="11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78B832"/>
                </a:solidFill>
              </a:rPr>
              <a:t>BUY</a:t>
            </a:r>
            <a:endParaRPr b="1" sz="1800">
              <a:solidFill>
                <a:srgbClr val="78B832"/>
              </a:solidFill>
            </a:endParaRPr>
          </a:p>
          <a:p>
            <a:pPr indent="0" lvl="0" marL="0" rtl="0" algn="ctr">
              <a:spcBef>
                <a:spcPts val="0"/>
              </a:spcBef>
              <a:spcAft>
                <a:spcPts val="0"/>
              </a:spcAft>
              <a:buNone/>
            </a:pPr>
            <a:r>
              <a:rPr lang="en">
                <a:solidFill>
                  <a:schemeClr val="dk1"/>
                </a:solidFill>
              </a:rPr>
              <a:t>35.76% Upside</a:t>
            </a:r>
            <a:endParaRPr>
              <a:solidFill>
                <a:schemeClr val="dk1"/>
              </a:solidFill>
            </a:endParaRPr>
          </a:p>
          <a:p>
            <a:pPr indent="0" lvl="0" marL="0" rtl="0" algn="ctr">
              <a:spcBef>
                <a:spcPts val="0"/>
              </a:spcBef>
              <a:spcAft>
                <a:spcPts val="0"/>
              </a:spcAft>
              <a:buNone/>
            </a:pPr>
            <a:r>
              <a:rPr lang="en">
                <a:solidFill>
                  <a:schemeClr val="dk1"/>
                </a:solidFill>
              </a:rPr>
              <a:t>Target Price: $14.31</a:t>
            </a:r>
            <a:endParaRPr>
              <a:solidFill>
                <a:schemeClr val="dk1"/>
              </a:solidFill>
            </a:endParaRPr>
          </a:p>
          <a:p>
            <a:pPr indent="0" lvl="0" marL="0" rtl="0" algn="ctr">
              <a:spcBef>
                <a:spcPts val="0"/>
              </a:spcBef>
              <a:spcAft>
                <a:spcPts val="0"/>
              </a:spcAft>
              <a:buNone/>
            </a:pPr>
            <a:r>
              <a:rPr lang="en">
                <a:solidFill>
                  <a:schemeClr val="dk1"/>
                </a:solidFill>
              </a:rPr>
              <a:t>Last Close Price: $10.54</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2" title="Cathay-Pacific-Logo-500x281.png"/>
          <p:cNvPicPr preferRelativeResize="0"/>
          <p:nvPr/>
        </p:nvPicPr>
        <p:blipFill>
          <a:blip r:embed="rId3">
            <a:alphaModFix/>
          </a:blip>
          <a:stretch>
            <a:fillRect/>
          </a:stretch>
        </p:blipFill>
        <p:spPr>
          <a:xfrm>
            <a:off x="7672475" y="-3"/>
            <a:ext cx="1308025" cy="735100"/>
          </a:xfrm>
          <a:prstGeom prst="rect">
            <a:avLst/>
          </a:prstGeom>
          <a:noFill/>
          <a:ln>
            <a:noFill/>
          </a:ln>
        </p:spPr>
      </p:pic>
      <p:sp>
        <p:nvSpPr>
          <p:cNvPr id="182" name="Google Shape;182;p22"/>
          <p:cNvSpPr txBox="1"/>
          <p:nvPr>
            <p:ph type="title"/>
          </p:nvPr>
        </p:nvSpPr>
        <p:spPr>
          <a:xfrm>
            <a:off x="152400" y="10000"/>
            <a:ext cx="7199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006B6E"/>
                </a:solidFill>
              </a:rPr>
              <a:t>Thesis 1: Cathay is </a:t>
            </a:r>
            <a:r>
              <a:rPr lang="en" sz="2000">
                <a:solidFill>
                  <a:srgbClr val="006B6E"/>
                </a:solidFill>
              </a:rPr>
              <a:t>poised</a:t>
            </a:r>
            <a:r>
              <a:rPr lang="en" sz="2000">
                <a:solidFill>
                  <a:srgbClr val="006B6E"/>
                </a:solidFill>
              </a:rPr>
              <a:t> to capture future revenues with diversified portfolio &amp; good positioning</a:t>
            </a:r>
            <a:endParaRPr sz="2000">
              <a:solidFill>
                <a:srgbClr val="006B6E"/>
              </a:solidFill>
            </a:endParaRPr>
          </a:p>
          <a:p>
            <a:pPr indent="0" lvl="0" marL="0" rtl="0" algn="l">
              <a:spcBef>
                <a:spcPts val="0"/>
              </a:spcBef>
              <a:spcAft>
                <a:spcPts val="0"/>
              </a:spcAft>
              <a:buNone/>
            </a:pPr>
            <a:r>
              <a:t/>
            </a:r>
            <a:endParaRPr sz="2000">
              <a:solidFill>
                <a:srgbClr val="006B6E"/>
              </a:solidFill>
            </a:endParaRPr>
          </a:p>
        </p:txBody>
      </p:sp>
      <p:sp>
        <p:nvSpPr>
          <p:cNvPr id="183" name="Google Shape;183;p22"/>
          <p:cNvSpPr/>
          <p:nvPr/>
        </p:nvSpPr>
        <p:spPr>
          <a:xfrm>
            <a:off x="533400" y="846325"/>
            <a:ext cx="2285982" cy="711450"/>
          </a:xfrm>
          <a:prstGeom prst="flowChartTerminator">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rPr>
              <a:t>28+ Codeshare Agreements</a:t>
            </a:r>
            <a:endParaRPr sz="1200">
              <a:solidFill>
                <a:schemeClr val="lt1"/>
              </a:solidFill>
            </a:endParaRPr>
          </a:p>
          <a:p>
            <a:pPr indent="0" lvl="0" marL="0" marR="0" rtl="0" algn="ctr">
              <a:lnSpc>
                <a:spcPct val="100000"/>
              </a:lnSpc>
              <a:spcBef>
                <a:spcPts val="0"/>
              </a:spcBef>
              <a:spcAft>
                <a:spcPts val="0"/>
              </a:spcAft>
              <a:buNone/>
            </a:pPr>
            <a:r>
              <a:rPr lang="en" sz="1200">
                <a:solidFill>
                  <a:schemeClr val="lt1"/>
                </a:solidFill>
              </a:rPr>
              <a:t>(Slightly above industry)</a:t>
            </a:r>
            <a:endParaRPr sz="1200">
              <a:solidFill>
                <a:schemeClr val="lt1"/>
              </a:solidFill>
            </a:endParaRPr>
          </a:p>
        </p:txBody>
      </p:sp>
      <p:sp>
        <p:nvSpPr>
          <p:cNvPr id="184" name="Google Shape;184;p22"/>
          <p:cNvSpPr txBox="1"/>
          <p:nvPr/>
        </p:nvSpPr>
        <p:spPr>
          <a:xfrm>
            <a:off x="420375" y="1481575"/>
            <a:ext cx="2362500" cy="617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2 new upcoming partnership:</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Riyadh Air</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Japan Airlines</a:t>
            </a:r>
            <a:endParaRPr sz="1000">
              <a:solidFill>
                <a:schemeClr val="dk1"/>
              </a:solidFill>
            </a:endParaRPr>
          </a:p>
        </p:txBody>
      </p:sp>
      <p:sp>
        <p:nvSpPr>
          <p:cNvPr id="185" name="Google Shape;185;p22"/>
          <p:cNvSpPr/>
          <p:nvPr/>
        </p:nvSpPr>
        <p:spPr>
          <a:xfrm>
            <a:off x="3310400" y="846325"/>
            <a:ext cx="2285982" cy="711450"/>
          </a:xfrm>
          <a:prstGeom prst="flowChartTerminator">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rPr>
              <a:t>One World Alliance Member </a:t>
            </a:r>
            <a:endParaRPr sz="1200">
              <a:solidFill>
                <a:schemeClr val="lt1"/>
              </a:solidFill>
            </a:endParaRPr>
          </a:p>
        </p:txBody>
      </p:sp>
      <p:sp>
        <p:nvSpPr>
          <p:cNvPr id="186" name="Google Shape;186;p22"/>
          <p:cNvSpPr txBox="1"/>
          <p:nvPr/>
        </p:nvSpPr>
        <p:spPr>
          <a:xfrm>
            <a:off x="2854475" y="1481575"/>
            <a:ext cx="3291900" cy="7350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New Upcoming member by end 2025:</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Starlux Airline</a:t>
            </a:r>
            <a:endParaRPr sz="1000">
              <a:solidFill>
                <a:schemeClr val="dk1"/>
              </a:solidFill>
            </a:endParaRPr>
          </a:p>
          <a:p>
            <a:pPr indent="-292100" lvl="0" marL="457200" marR="0" rtl="0" algn="l">
              <a:lnSpc>
                <a:spcPct val="100000"/>
              </a:lnSpc>
              <a:spcBef>
                <a:spcPts val="0"/>
              </a:spcBef>
              <a:spcAft>
                <a:spcPts val="0"/>
              </a:spcAft>
              <a:buClr>
                <a:schemeClr val="dk1"/>
              </a:buClr>
              <a:buSzPts val="1000"/>
              <a:buChar char="●"/>
            </a:pPr>
            <a:r>
              <a:rPr lang="en" sz="1000">
                <a:solidFill>
                  <a:schemeClr val="dk1"/>
                </a:solidFill>
              </a:rPr>
              <a:t>New</a:t>
            </a:r>
            <a:r>
              <a:rPr lang="en" sz="1000">
                <a:solidFill>
                  <a:schemeClr val="dk1"/>
                </a:solidFill>
              </a:rPr>
              <a:t> total of 900 destinations combined </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in 170 territories</a:t>
            </a:r>
            <a:endParaRPr sz="1000">
              <a:solidFill>
                <a:schemeClr val="dk1"/>
              </a:solidFill>
            </a:endParaRPr>
          </a:p>
          <a:p>
            <a:pPr indent="0" lvl="0" marL="457200" rtl="0" algn="l">
              <a:spcBef>
                <a:spcPts val="0"/>
              </a:spcBef>
              <a:spcAft>
                <a:spcPts val="0"/>
              </a:spcAft>
              <a:buNone/>
            </a:pPr>
            <a:r>
              <a:t/>
            </a:r>
            <a:endParaRPr sz="1000">
              <a:solidFill>
                <a:schemeClr val="dk2"/>
              </a:solidFill>
            </a:endParaRPr>
          </a:p>
          <a:p>
            <a:pPr indent="0" lvl="0" marL="457200" rtl="0" algn="l">
              <a:spcBef>
                <a:spcPts val="0"/>
              </a:spcBef>
              <a:spcAft>
                <a:spcPts val="0"/>
              </a:spcAft>
              <a:buNone/>
            </a:pPr>
            <a:r>
              <a:t/>
            </a:r>
            <a:endParaRPr sz="1000">
              <a:solidFill>
                <a:schemeClr val="dk2"/>
              </a:solidFill>
            </a:endParaRPr>
          </a:p>
        </p:txBody>
      </p:sp>
      <p:sp>
        <p:nvSpPr>
          <p:cNvPr id="187" name="Google Shape;187;p22"/>
          <p:cNvSpPr/>
          <p:nvPr/>
        </p:nvSpPr>
        <p:spPr>
          <a:xfrm>
            <a:off x="6305607" y="846325"/>
            <a:ext cx="2285982" cy="711450"/>
          </a:xfrm>
          <a:prstGeom prst="flowChartTerminator">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rPr>
              <a:t>Joint Operating Services (JOS) / Strategic Agreement</a:t>
            </a:r>
            <a:endParaRPr sz="1200">
              <a:solidFill>
                <a:schemeClr val="lt1"/>
              </a:solidFill>
            </a:endParaRPr>
          </a:p>
        </p:txBody>
      </p:sp>
      <p:sp>
        <p:nvSpPr>
          <p:cNvPr id="188" name="Google Shape;188;p22"/>
          <p:cNvSpPr txBox="1"/>
          <p:nvPr/>
        </p:nvSpPr>
        <p:spPr>
          <a:xfrm>
            <a:off x="5861275" y="1499075"/>
            <a:ext cx="3291900" cy="7350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Agreement with China &amp; New Zealand: </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Route planning, route networks &amp; revenue sharing -&gt; Up to 18 weekly return services between HK and New Zealand</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457200" rtl="0" algn="l">
              <a:spcBef>
                <a:spcPts val="0"/>
              </a:spcBef>
              <a:spcAft>
                <a:spcPts val="0"/>
              </a:spcAft>
              <a:buNone/>
            </a:pPr>
            <a:r>
              <a:t/>
            </a:r>
            <a:endParaRPr sz="1000">
              <a:solidFill>
                <a:schemeClr val="dk1"/>
              </a:solidFill>
            </a:endParaRPr>
          </a:p>
          <a:p>
            <a:pPr indent="0" lvl="0" marL="457200" rtl="0" algn="l">
              <a:spcBef>
                <a:spcPts val="0"/>
              </a:spcBef>
              <a:spcAft>
                <a:spcPts val="0"/>
              </a:spcAft>
              <a:buNone/>
            </a:pPr>
            <a:r>
              <a:t/>
            </a:r>
            <a:endParaRPr sz="1000">
              <a:solidFill>
                <a:schemeClr val="dk1"/>
              </a:solidFill>
            </a:endParaRPr>
          </a:p>
        </p:txBody>
      </p:sp>
      <p:sp>
        <p:nvSpPr>
          <p:cNvPr id="189" name="Google Shape;189;p22"/>
          <p:cNvSpPr txBox="1"/>
          <p:nvPr/>
        </p:nvSpPr>
        <p:spPr>
          <a:xfrm>
            <a:off x="-331975" y="4151775"/>
            <a:ext cx="4422300" cy="617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chemeClr val="dk1"/>
                </a:solidFill>
              </a:rPr>
              <a:t>Partnership with Marriott and Kai Tak Sports Park will help Cathay reach over 8800 hotels with over 30 leading brands &amp; gives access to revenues from global mega events hosted in HK respectively</a:t>
            </a:r>
            <a:endParaRPr sz="1000">
              <a:solidFill>
                <a:schemeClr val="dk1"/>
              </a:solidFill>
            </a:endParaRPr>
          </a:p>
        </p:txBody>
      </p:sp>
      <p:pic>
        <p:nvPicPr>
          <p:cNvPr id="190" name="Google Shape;190;p22"/>
          <p:cNvPicPr preferRelativeResize="0"/>
          <p:nvPr/>
        </p:nvPicPr>
        <p:blipFill>
          <a:blip r:embed="rId4">
            <a:alphaModFix/>
          </a:blip>
          <a:stretch>
            <a:fillRect/>
          </a:stretch>
        </p:blipFill>
        <p:spPr>
          <a:xfrm>
            <a:off x="168325" y="2251124"/>
            <a:ext cx="3776241" cy="617700"/>
          </a:xfrm>
          <a:prstGeom prst="rect">
            <a:avLst/>
          </a:prstGeom>
          <a:noFill/>
          <a:ln>
            <a:noFill/>
          </a:ln>
          <a:effectLst>
            <a:outerShdw blurRad="57150" rotWithShape="0" algn="bl" dir="21540000" dist="19050">
              <a:srgbClr val="000000">
                <a:alpha val="72000"/>
              </a:srgbClr>
            </a:outerShdw>
          </a:effectLst>
        </p:spPr>
      </p:pic>
      <p:pic>
        <p:nvPicPr>
          <p:cNvPr id="191" name="Google Shape;191;p22"/>
          <p:cNvPicPr preferRelativeResize="0"/>
          <p:nvPr/>
        </p:nvPicPr>
        <p:blipFill>
          <a:blip r:embed="rId5">
            <a:alphaModFix/>
          </a:blip>
          <a:stretch>
            <a:fillRect/>
          </a:stretch>
        </p:blipFill>
        <p:spPr>
          <a:xfrm>
            <a:off x="168325" y="2916450"/>
            <a:ext cx="3776250" cy="617700"/>
          </a:xfrm>
          <a:prstGeom prst="rect">
            <a:avLst/>
          </a:prstGeom>
          <a:noFill/>
          <a:ln>
            <a:noFill/>
          </a:ln>
          <a:effectLst>
            <a:outerShdw blurRad="57150" rotWithShape="0" algn="bl" dir="21540000" dist="19050">
              <a:srgbClr val="000000">
                <a:alpha val="80000"/>
              </a:srgbClr>
            </a:outerShdw>
          </a:effectLst>
        </p:spPr>
      </p:pic>
      <p:pic>
        <p:nvPicPr>
          <p:cNvPr id="192" name="Google Shape;192;p22"/>
          <p:cNvPicPr preferRelativeResize="0"/>
          <p:nvPr/>
        </p:nvPicPr>
        <p:blipFill>
          <a:blip r:embed="rId6">
            <a:alphaModFix/>
          </a:blip>
          <a:stretch>
            <a:fillRect/>
          </a:stretch>
        </p:blipFill>
        <p:spPr>
          <a:xfrm>
            <a:off x="188950" y="3630850"/>
            <a:ext cx="3776250" cy="572700"/>
          </a:xfrm>
          <a:prstGeom prst="rect">
            <a:avLst/>
          </a:prstGeom>
          <a:noFill/>
          <a:ln>
            <a:noFill/>
          </a:ln>
          <a:effectLst>
            <a:outerShdw blurRad="57150" rotWithShape="0" algn="bl" dir="21540000" dist="19050">
              <a:srgbClr val="000000"/>
            </a:outerShdw>
          </a:effectLst>
        </p:spPr>
      </p:pic>
      <p:sp>
        <p:nvSpPr>
          <p:cNvPr id="193" name="Google Shape;193;p22"/>
          <p:cNvSpPr/>
          <p:nvPr/>
        </p:nvSpPr>
        <p:spPr>
          <a:xfrm>
            <a:off x="6776200" y="2906875"/>
            <a:ext cx="1991700" cy="1676700"/>
          </a:xfrm>
          <a:prstGeom prst="ellipse">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rPr>
              <a:t>Grew to 11 million members</a:t>
            </a:r>
            <a:endParaRPr sz="1200">
              <a:solidFill>
                <a:schemeClr val="lt1"/>
              </a:solidFill>
            </a:endParaRPr>
          </a:p>
        </p:txBody>
      </p:sp>
      <p:sp>
        <p:nvSpPr>
          <p:cNvPr id="194" name="Google Shape;194;p22"/>
          <p:cNvSpPr/>
          <p:nvPr/>
        </p:nvSpPr>
        <p:spPr>
          <a:xfrm>
            <a:off x="4340550" y="3153325"/>
            <a:ext cx="1400700" cy="1183800"/>
          </a:xfrm>
          <a:prstGeom prst="ellipse">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rPr>
              <a:t>From 10 million </a:t>
            </a:r>
            <a:endParaRPr sz="1200">
              <a:solidFill>
                <a:schemeClr val="lt1"/>
              </a:solidFill>
            </a:endParaRPr>
          </a:p>
          <a:p>
            <a:pPr indent="0" lvl="0" marL="0" rtl="0" algn="ctr">
              <a:spcBef>
                <a:spcPts val="0"/>
              </a:spcBef>
              <a:spcAft>
                <a:spcPts val="0"/>
              </a:spcAft>
              <a:buNone/>
            </a:pPr>
            <a:r>
              <a:rPr lang="en" sz="1200">
                <a:solidFill>
                  <a:schemeClr val="lt1"/>
                </a:solidFill>
              </a:rPr>
              <a:t>members</a:t>
            </a:r>
            <a:endParaRPr b="1"/>
          </a:p>
        </p:txBody>
      </p:sp>
      <p:sp>
        <p:nvSpPr>
          <p:cNvPr id="195" name="Google Shape;195;p22"/>
          <p:cNvSpPr/>
          <p:nvPr/>
        </p:nvSpPr>
        <p:spPr>
          <a:xfrm>
            <a:off x="5976450" y="3564100"/>
            <a:ext cx="456300" cy="27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2"/>
          <p:cNvSpPr txBox="1"/>
          <p:nvPr/>
        </p:nvSpPr>
        <p:spPr>
          <a:xfrm>
            <a:off x="5596375" y="3153325"/>
            <a:ext cx="1240200" cy="1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In the last 1 year</a:t>
            </a:r>
            <a:endParaRPr sz="1500">
              <a:solidFill>
                <a:schemeClr val="dk2"/>
              </a:solidFill>
            </a:endParaRPr>
          </a:p>
        </p:txBody>
      </p:sp>
      <p:sp>
        <p:nvSpPr>
          <p:cNvPr id="197" name="Google Shape;197;p22"/>
          <p:cNvSpPr txBox="1"/>
          <p:nvPr/>
        </p:nvSpPr>
        <p:spPr>
          <a:xfrm>
            <a:off x="4572000" y="2524050"/>
            <a:ext cx="37173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Cathay Membership</a:t>
            </a:r>
            <a:endParaRPr sz="1600">
              <a:solidFill>
                <a:schemeClr val="dk2"/>
              </a:solidFill>
            </a:endParaRPr>
          </a:p>
        </p:txBody>
      </p:sp>
      <p:pic>
        <p:nvPicPr>
          <p:cNvPr id="198" name="Google Shape;198;p22"/>
          <p:cNvPicPr preferRelativeResize="0"/>
          <p:nvPr/>
        </p:nvPicPr>
        <p:blipFill>
          <a:blip r:embed="rId7">
            <a:alphaModFix/>
          </a:blip>
          <a:stretch>
            <a:fillRect/>
          </a:stretch>
        </p:blipFill>
        <p:spPr>
          <a:xfrm>
            <a:off x="0" y="4502968"/>
            <a:ext cx="9144001" cy="7095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3"/>
          <p:cNvPicPr preferRelativeResize="0"/>
          <p:nvPr/>
        </p:nvPicPr>
        <p:blipFill>
          <a:blip r:embed="rId3">
            <a:alphaModFix/>
          </a:blip>
          <a:stretch>
            <a:fillRect/>
          </a:stretch>
        </p:blipFill>
        <p:spPr>
          <a:xfrm>
            <a:off x="235350" y="1827972"/>
            <a:ext cx="4939675" cy="2771031"/>
          </a:xfrm>
          <a:prstGeom prst="rect">
            <a:avLst/>
          </a:prstGeom>
          <a:noFill/>
          <a:ln cap="flat" cmpd="sng" w="9525">
            <a:solidFill>
              <a:schemeClr val="dk1"/>
            </a:solidFill>
            <a:prstDash val="solid"/>
            <a:round/>
            <a:headEnd len="sm" w="sm" type="none"/>
            <a:tailEnd len="sm" w="sm" type="none"/>
          </a:ln>
        </p:spPr>
      </p:pic>
      <p:pic>
        <p:nvPicPr>
          <p:cNvPr id="204" name="Google Shape;204;p23" title="Cathay-Pacific-Logo-500x281.png"/>
          <p:cNvPicPr preferRelativeResize="0"/>
          <p:nvPr/>
        </p:nvPicPr>
        <p:blipFill>
          <a:blip r:embed="rId4">
            <a:alphaModFix/>
          </a:blip>
          <a:stretch>
            <a:fillRect/>
          </a:stretch>
        </p:blipFill>
        <p:spPr>
          <a:xfrm>
            <a:off x="7672475" y="-3"/>
            <a:ext cx="1308025" cy="735100"/>
          </a:xfrm>
          <a:prstGeom prst="rect">
            <a:avLst/>
          </a:prstGeom>
          <a:noFill/>
          <a:ln>
            <a:noFill/>
          </a:ln>
        </p:spPr>
      </p:pic>
      <p:grpSp>
        <p:nvGrpSpPr>
          <p:cNvPr id="205" name="Google Shape;205;p23"/>
          <p:cNvGrpSpPr/>
          <p:nvPr/>
        </p:nvGrpSpPr>
        <p:grpSpPr>
          <a:xfrm>
            <a:off x="624675" y="918975"/>
            <a:ext cx="3630582" cy="572724"/>
            <a:chOff x="624675" y="842775"/>
            <a:chExt cx="3630582" cy="572724"/>
          </a:xfrm>
        </p:grpSpPr>
        <p:sp>
          <p:nvSpPr>
            <p:cNvPr id="206" name="Google Shape;206;p23"/>
            <p:cNvSpPr/>
            <p:nvPr/>
          </p:nvSpPr>
          <p:spPr>
            <a:xfrm>
              <a:off x="624675" y="842775"/>
              <a:ext cx="3630582" cy="57272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900"/>
                <a:t>100% capacity from Jan 2025 onwards</a:t>
              </a:r>
              <a:endParaRPr sz="900"/>
            </a:p>
            <a:p>
              <a:pPr indent="0" lvl="0" marL="0" rtl="0" algn="ctr">
                <a:spcBef>
                  <a:spcPts val="0"/>
                </a:spcBef>
                <a:spcAft>
                  <a:spcPts val="0"/>
                </a:spcAft>
                <a:buNone/>
              </a:pPr>
              <a:r>
                <a:rPr lang="en" sz="900"/>
                <a:t>                    100 destinations within 2025</a:t>
              </a:r>
              <a:endParaRPr sz="900"/>
            </a:p>
          </p:txBody>
        </p:sp>
        <p:pic>
          <p:nvPicPr>
            <p:cNvPr id="207" name="Google Shape;207;p23"/>
            <p:cNvPicPr preferRelativeResize="0"/>
            <p:nvPr/>
          </p:nvPicPr>
          <p:blipFill>
            <a:blip r:embed="rId5">
              <a:alphaModFix/>
            </a:blip>
            <a:stretch>
              <a:fillRect/>
            </a:stretch>
          </p:blipFill>
          <p:spPr>
            <a:xfrm>
              <a:off x="816650" y="976650"/>
              <a:ext cx="1160901" cy="304975"/>
            </a:xfrm>
            <a:prstGeom prst="rect">
              <a:avLst/>
            </a:prstGeom>
            <a:noFill/>
            <a:ln>
              <a:noFill/>
            </a:ln>
          </p:spPr>
        </p:pic>
      </p:grpSp>
      <p:sp>
        <p:nvSpPr>
          <p:cNvPr id="208" name="Google Shape;208;p23"/>
          <p:cNvSpPr/>
          <p:nvPr/>
        </p:nvSpPr>
        <p:spPr>
          <a:xfrm>
            <a:off x="5423125" y="853575"/>
            <a:ext cx="3222000" cy="828300"/>
          </a:xfrm>
          <a:prstGeom prst="roundRect">
            <a:avLst>
              <a:gd fmla="val 16667" name="adj"/>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8 more new HK and Mainland routes</a:t>
            </a:r>
            <a:endParaRPr sz="1200">
              <a:solidFill>
                <a:schemeClr val="lt1"/>
              </a:solidFill>
            </a:endParaRPr>
          </a:p>
          <a:p>
            <a:pPr indent="0" lvl="0" marL="0" marR="0" rtl="0" algn="ctr">
              <a:lnSpc>
                <a:spcPct val="100000"/>
              </a:lnSpc>
              <a:spcBef>
                <a:spcPts val="0"/>
              </a:spcBef>
              <a:spcAft>
                <a:spcPts val="0"/>
              </a:spcAft>
              <a:buNone/>
            </a:pPr>
            <a:r>
              <a:rPr lang="en" sz="1200">
                <a:solidFill>
                  <a:schemeClr val="lt1"/>
                </a:solidFill>
              </a:rPr>
              <a:t>with Individual Visit Scheme expansion and more planned expansions ahead</a:t>
            </a:r>
            <a:endParaRPr/>
          </a:p>
        </p:txBody>
      </p:sp>
      <p:sp>
        <p:nvSpPr>
          <p:cNvPr id="209" name="Google Shape;209;p23"/>
          <p:cNvSpPr txBox="1"/>
          <p:nvPr/>
        </p:nvSpPr>
        <p:spPr>
          <a:xfrm>
            <a:off x="235349" y="1827981"/>
            <a:ext cx="21627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Air traffic demand of 120 million passengers by 2035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210" name="Google Shape;210;p23"/>
          <p:cNvSpPr/>
          <p:nvPr/>
        </p:nvSpPr>
        <p:spPr>
          <a:xfrm>
            <a:off x="5423125" y="1800350"/>
            <a:ext cx="3222000" cy="828300"/>
          </a:xfrm>
          <a:prstGeom prst="roundRect">
            <a:avLst>
              <a:gd fmla="val 16667" name="adj"/>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lt1"/>
                </a:solidFill>
              </a:rPr>
              <a:t>Resumption of high seasonal </a:t>
            </a:r>
            <a:r>
              <a:rPr lang="en" sz="1300">
                <a:solidFill>
                  <a:schemeClr val="lt1"/>
                </a:solidFill>
              </a:rPr>
              <a:t>demand</a:t>
            </a:r>
            <a:r>
              <a:rPr lang="en" sz="1300">
                <a:solidFill>
                  <a:schemeClr val="lt1"/>
                </a:solidFill>
              </a:rPr>
              <a:t> flights to Barcelona &amp; Cairns</a:t>
            </a:r>
            <a:endParaRPr sz="1500"/>
          </a:p>
        </p:txBody>
      </p:sp>
      <p:sp>
        <p:nvSpPr>
          <p:cNvPr id="211" name="Google Shape;211;p23"/>
          <p:cNvSpPr txBox="1"/>
          <p:nvPr>
            <p:ph type="title"/>
          </p:nvPr>
        </p:nvSpPr>
        <p:spPr>
          <a:xfrm>
            <a:off x="152400" y="10000"/>
            <a:ext cx="7199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006B6E"/>
                </a:solidFill>
              </a:rPr>
              <a:t>Thesis 1: Cathay is poised to capture future revenues with diversified portfolio &amp; good positioning</a:t>
            </a:r>
            <a:endParaRPr sz="2000">
              <a:solidFill>
                <a:srgbClr val="006B6E"/>
              </a:solidFill>
            </a:endParaRPr>
          </a:p>
          <a:p>
            <a:pPr indent="0" lvl="0" marL="0" rtl="0" algn="l">
              <a:spcBef>
                <a:spcPts val="0"/>
              </a:spcBef>
              <a:spcAft>
                <a:spcPts val="0"/>
              </a:spcAft>
              <a:buNone/>
            </a:pPr>
            <a:r>
              <a:t/>
            </a:r>
            <a:endParaRPr sz="2000"/>
          </a:p>
        </p:txBody>
      </p:sp>
      <p:sp>
        <p:nvSpPr>
          <p:cNvPr id="212" name="Google Shape;212;p23"/>
          <p:cNvSpPr txBox="1"/>
          <p:nvPr/>
        </p:nvSpPr>
        <p:spPr>
          <a:xfrm>
            <a:off x="5274300" y="2666600"/>
            <a:ext cx="37173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World’s Top 3 Busiest International Flight Routes in 2024 </a:t>
            </a:r>
            <a:endParaRPr b="1" sz="1000">
              <a:solidFill>
                <a:schemeClr val="dk1"/>
              </a:solidFill>
            </a:endParaRPr>
          </a:p>
          <a:p>
            <a:pPr indent="0" lvl="0" marL="0" rtl="0" algn="ctr">
              <a:spcBef>
                <a:spcPts val="0"/>
              </a:spcBef>
              <a:spcAft>
                <a:spcPts val="0"/>
              </a:spcAft>
              <a:buNone/>
            </a:pPr>
            <a:r>
              <a:rPr b="1" lang="en" sz="1000">
                <a:solidFill>
                  <a:schemeClr val="dk1"/>
                </a:solidFill>
              </a:rPr>
              <a:t>(Source: OAG)</a:t>
            </a:r>
            <a:endParaRPr b="1" sz="1000">
              <a:solidFill>
                <a:schemeClr val="dk1"/>
              </a:solidFill>
            </a:endParaRPr>
          </a:p>
        </p:txBody>
      </p:sp>
      <p:pic>
        <p:nvPicPr>
          <p:cNvPr id="213" name="Google Shape;213;p23"/>
          <p:cNvPicPr preferRelativeResize="0"/>
          <p:nvPr/>
        </p:nvPicPr>
        <p:blipFill>
          <a:blip r:embed="rId6">
            <a:alphaModFix/>
          </a:blip>
          <a:stretch>
            <a:fillRect/>
          </a:stretch>
        </p:blipFill>
        <p:spPr>
          <a:xfrm>
            <a:off x="5551450" y="3019000"/>
            <a:ext cx="388975" cy="388975"/>
          </a:xfrm>
          <a:prstGeom prst="rect">
            <a:avLst/>
          </a:prstGeom>
          <a:noFill/>
          <a:ln>
            <a:noFill/>
          </a:ln>
        </p:spPr>
      </p:pic>
      <p:sp>
        <p:nvSpPr>
          <p:cNvPr id="214" name="Google Shape;214;p23"/>
          <p:cNvSpPr txBox="1"/>
          <p:nvPr/>
        </p:nvSpPr>
        <p:spPr>
          <a:xfrm>
            <a:off x="4858125" y="3043838"/>
            <a:ext cx="37173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Hong Kong - Taipei</a:t>
            </a:r>
            <a:endParaRPr sz="1500">
              <a:solidFill>
                <a:schemeClr val="dk2"/>
              </a:solidFill>
            </a:endParaRPr>
          </a:p>
        </p:txBody>
      </p:sp>
      <p:pic>
        <p:nvPicPr>
          <p:cNvPr id="215" name="Google Shape;215;p23"/>
          <p:cNvPicPr preferRelativeResize="0"/>
          <p:nvPr/>
        </p:nvPicPr>
        <p:blipFill>
          <a:blip r:embed="rId7">
            <a:alphaModFix/>
          </a:blip>
          <a:stretch>
            <a:fillRect/>
          </a:stretch>
        </p:blipFill>
        <p:spPr>
          <a:xfrm>
            <a:off x="5551450" y="3779913"/>
            <a:ext cx="388975" cy="388975"/>
          </a:xfrm>
          <a:prstGeom prst="rect">
            <a:avLst/>
          </a:prstGeom>
          <a:noFill/>
          <a:ln>
            <a:noFill/>
          </a:ln>
        </p:spPr>
      </p:pic>
      <p:sp>
        <p:nvSpPr>
          <p:cNvPr id="216" name="Google Shape;216;p23"/>
          <p:cNvSpPr txBox="1"/>
          <p:nvPr/>
        </p:nvSpPr>
        <p:spPr>
          <a:xfrm>
            <a:off x="5940425" y="3803488"/>
            <a:ext cx="12498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Cario - Jeddah</a:t>
            </a:r>
            <a:endParaRPr sz="1500">
              <a:solidFill>
                <a:schemeClr val="dk2"/>
              </a:solidFill>
            </a:endParaRPr>
          </a:p>
        </p:txBody>
      </p:sp>
      <p:sp>
        <p:nvSpPr>
          <p:cNvPr id="217" name="Google Shape;217;p23"/>
          <p:cNvSpPr txBox="1"/>
          <p:nvPr/>
        </p:nvSpPr>
        <p:spPr>
          <a:xfrm>
            <a:off x="5940425" y="4308188"/>
            <a:ext cx="37173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Seoul (Incheon) - Tokyo (Narita)</a:t>
            </a:r>
            <a:endParaRPr sz="1500">
              <a:solidFill>
                <a:schemeClr val="dk2"/>
              </a:solidFill>
            </a:endParaRPr>
          </a:p>
        </p:txBody>
      </p:sp>
      <p:pic>
        <p:nvPicPr>
          <p:cNvPr id="218" name="Google Shape;218;p23"/>
          <p:cNvPicPr preferRelativeResize="0"/>
          <p:nvPr/>
        </p:nvPicPr>
        <p:blipFill>
          <a:blip r:embed="rId8">
            <a:alphaModFix/>
          </a:blip>
          <a:stretch>
            <a:fillRect/>
          </a:stretch>
        </p:blipFill>
        <p:spPr>
          <a:xfrm>
            <a:off x="5551448" y="4310725"/>
            <a:ext cx="388975" cy="388975"/>
          </a:xfrm>
          <a:prstGeom prst="rect">
            <a:avLst/>
          </a:prstGeom>
          <a:noFill/>
          <a:ln>
            <a:noFill/>
          </a:ln>
        </p:spPr>
      </p:pic>
      <p:sp>
        <p:nvSpPr>
          <p:cNvPr id="219" name="Google Shape;219;p23"/>
          <p:cNvSpPr txBox="1"/>
          <p:nvPr/>
        </p:nvSpPr>
        <p:spPr>
          <a:xfrm>
            <a:off x="5390775" y="3298775"/>
            <a:ext cx="3820500" cy="339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700">
                <a:solidFill>
                  <a:schemeClr val="dk1"/>
                </a:solidFill>
              </a:rPr>
              <a:t>Recorded </a:t>
            </a:r>
            <a:r>
              <a:rPr b="1" lang="en" sz="700">
                <a:solidFill>
                  <a:schemeClr val="dk1"/>
                </a:solidFill>
              </a:rPr>
              <a:t>6.8 million seats</a:t>
            </a:r>
            <a:r>
              <a:rPr lang="en" sz="700">
                <a:solidFill>
                  <a:schemeClr val="dk1"/>
                </a:solidFill>
              </a:rPr>
              <a:t> in 2024 and held the number one spot back in 2019</a:t>
            </a:r>
            <a:endParaRPr sz="700">
              <a:solidFill>
                <a:schemeClr val="dk1"/>
              </a:solidFill>
            </a:endParaRPr>
          </a:p>
          <a:p>
            <a:pPr indent="0" lvl="0" marL="457200" rtl="0" algn="l">
              <a:spcBef>
                <a:spcPts val="0"/>
              </a:spcBef>
              <a:spcAft>
                <a:spcPts val="0"/>
              </a:spcAft>
              <a:buNone/>
            </a:pPr>
            <a:r>
              <a:rPr lang="en" sz="700">
                <a:solidFill>
                  <a:schemeClr val="dk1"/>
                </a:solidFill>
              </a:rPr>
              <a:t>Ranked the </a:t>
            </a:r>
            <a:r>
              <a:rPr b="1" lang="en" sz="700">
                <a:solidFill>
                  <a:schemeClr val="dk1"/>
                </a:solidFill>
              </a:rPr>
              <a:t>third </a:t>
            </a:r>
            <a:r>
              <a:rPr lang="en" sz="700">
                <a:solidFill>
                  <a:schemeClr val="dk1"/>
                </a:solidFill>
              </a:rPr>
              <a:t>busiest route in 2023</a:t>
            </a:r>
            <a:endParaRPr sz="700">
              <a:solidFill>
                <a:schemeClr val="dk1"/>
              </a:solidFill>
            </a:endParaRPr>
          </a:p>
          <a:p>
            <a:pPr indent="0" lvl="0" marL="457200" rtl="0" algn="l">
              <a:spcBef>
                <a:spcPts val="0"/>
              </a:spcBef>
              <a:spcAft>
                <a:spcPts val="0"/>
              </a:spcAft>
              <a:buNone/>
            </a:pPr>
            <a:r>
              <a:rPr lang="en" sz="700">
                <a:solidFill>
                  <a:schemeClr val="dk1"/>
                </a:solidFill>
              </a:rPr>
              <a:t>→ Grew </a:t>
            </a:r>
            <a:r>
              <a:rPr b="1" lang="en" sz="700">
                <a:solidFill>
                  <a:schemeClr val="dk1"/>
                </a:solidFill>
              </a:rPr>
              <a:t>48%</a:t>
            </a:r>
            <a:r>
              <a:rPr lang="en" sz="700">
                <a:solidFill>
                  <a:schemeClr val="dk1"/>
                </a:solidFill>
              </a:rPr>
              <a:t> in 2024 but remained 15% lower than in 2019</a:t>
            </a:r>
            <a:endParaRPr sz="700">
              <a:solidFill>
                <a:schemeClr val="dk1"/>
              </a:solidFill>
            </a:endParaRPr>
          </a:p>
          <a:p>
            <a:pPr indent="0" lvl="0" marL="0" rtl="0" algn="ctr">
              <a:spcBef>
                <a:spcPts val="0"/>
              </a:spcBef>
              <a:spcAft>
                <a:spcPts val="0"/>
              </a:spcAft>
              <a:buNone/>
            </a:pPr>
            <a:r>
              <a:t/>
            </a:r>
            <a:endParaRPr sz="700">
              <a:solidFill>
                <a:schemeClr val="dk1"/>
              </a:solidFill>
            </a:endParaRPr>
          </a:p>
        </p:txBody>
      </p:sp>
      <p:pic>
        <p:nvPicPr>
          <p:cNvPr id="220" name="Google Shape;220;p23"/>
          <p:cNvPicPr preferRelativeResize="0"/>
          <p:nvPr/>
        </p:nvPicPr>
        <p:blipFill>
          <a:blip r:embed="rId9">
            <a:alphaModFix/>
          </a:blip>
          <a:stretch>
            <a:fillRect/>
          </a:stretch>
        </p:blipFill>
        <p:spPr>
          <a:xfrm>
            <a:off x="0" y="4502968"/>
            <a:ext cx="9144001" cy="7095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4" title="Cathay-Pacific-Logo-500x281.png"/>
          <p:cNvPicPr preferRelativeResize="0"/>
          <p:nvPr/>
        </p:nvPicPr>
        <p:blipFill>
          <a:blip r:embed="rId3">
            <a:alphaModFix/>
          </a:blip>
          <a:stretch>
            <a:fillRect/>
          </a:stretch>
        </p:blipFill>
        <p:spPr>
          <a:xfrm>
            <a:off x="7672475" y="-3"/>
            <a:ext cx="1308025" cy="735100"/>
          </a:xfrm>
          <a:prstGeom prst="rect">
            <a:avLst/>
          </a:prstGeom>
          <a:noFill/>
          <a:ln>
            <a:noFill/>
          </a:ln>
        </p:spPr>
      </p:pic>
      <p:sp>
        <p:nvSpPr>
          <p:cNvPr id="226" name="Google Shape;226;p24"/>
          <p:cNvSpPr txBox="1"/>
          <p:nvPr>
            <p:ph type="title"/>
          </p:nvPr>
        </p:nvSpPr>
        <p:spPr>
          <a:xfrm>
            <a:off x="152400" y="10000"/>
            <a:ext cx="719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500">
                <a:solidFill>
                  <a:srgbClr val="006B6E"/>
                </a:solidFill>
              </a:rPr>
              <a:t>Thesis 1: Cathay is poised to capture future revenues with diversified portfolio &amp; good positioning</a:t>
            </a:r>
            <a:endParaRPr sz="1500">
              <a:solidFill>
                <a:srgbClr val="006B6E"/>
              </a:solidFill>
            </a:endParaRPr>
          </a:p>
          <a:p>
            <a:pPr indent="0" lvl="0" marL="0" rtl="0" algn="l">
              <a:spcBef>
                <a:spcPts val="0"/>
              </a:spcBef>
              <a:spcAft>
                <a:spcPts val="0"/>
              </a:spcAft>
              <a:buSzPts val="990"/>
              <a:buNone/>
            </a:pPr>
            <a:r>
              <a:t/>
            </a:r>
            <a:endParaRPr sz="1500"/>
          </a:p>
        </p:txBody>
      </p:sp>
      <p:pic>
        <p:nvPicPr>
          <p:cNvPr id="227" name="Google Shape;227;p24"/>
          <p:cNvPicPr preferRelativeResize="0"/>
          <p:nvPr/>
        </p:nvPicPr>
        <p:blipFill>
          <a:blip r:embed="rId4">
            <a:alphaModFix/>
          </a:blip>
          <a:stretch>
            <a:fillRect/>
          </a:stretch>
        </p:blipFill>
        <p:spPr>
          <a:xfrm>
            <a:off x="107300" y="2630300"/>
            <a:ext cx="4149550" cy="2132751"/>
          </a:xfrm>
          <a:prstGeom prst="rect">
            <a:avLst/>
          </a:prstGeom>
          <a:noFill/>
          <a:ln>
            <a:noFill/>
          </a:ln>
        </p:spPr>
      </p:pic>
      <p:pic>
        <p:nvPicPr>
          <p:cNvPr id="228" name="Google Shape;228;p24"/>
          <p:cNvPicPr preferRelativeResize="0"/>
          <p:nvPr/>
        </p:nvPicPr>
        <p:blipFill>
          <a:blip r:embed="rId5">
            <a:alphaModFix/>
          </a:blip>
          <a:stretch>
            <a:fillRect/>
          </a:stretch>
        </p:blipFill>
        <p:spPr>
          <a:xfrm>
            <a:off x="5015150" y="582700"/>
            <a:ext cx="3814957" cy="2047599"/>
          </a:xfrm>
          <a:prstGeom prst="rect">
            <a:avLst/>
          </a:prstGeom>
          <a:noFill/>
          <a:ln cap="flat" cmpd="sng" w="9525">
            <a:solidFill>
              <a:schemeClr val="lt2"/>
            </a:solidFill>
            <a:prstDash val="solid"/>
            <a:round/>
            <a:headEnd len="sm" w="sm" type="none"/>
            <a:tailEnd len="sm" w="sm" type="none"/>
          </a:ln>
        </p:spPr>
      </p:pic>
      <p:pic>
        <p:nvPicPr>
          <p:cNvPr id="229" name="Google Shape;229;p24"/>
          <p:cNvPicPr preferRelativeResize="0"/>
          <p:nvPr/>
        </p:nvPicPr>
        <p:blipFill>
          <a:blip r:embed="rId6">
            <a:alphaModFix/>
          </a:blip>
          <a:stretch>
            <a:fillRect/>
          </a:stretch>
        </p:blipFill>
        <p:spPr>
          <a:xfrm>
            <a:off x="107300" y="582700"/>
            <a:ext cx="4907851" cy="2047600"/>
          </a:xfrm>
          <a:prstGeom prst="rect">
            <a:avLst/>
          </a:prstGeom>
          <a:noFill/>
          <a:ln>
            <a:noFill/>
          </a:ln>
        </p:spPr>
      </p:pic>
      <p:pic>
        <p:nvPicPr>
          <p:cNvPr id="230" name="Google Shape;230;p24"/>
          <p:cNvPicPr preferRelativeResize="0"/>
          <p:nvPr/>
        </p:nvPicPr>
        <p:blipFill>
          <a:blip r:embed="rId7">
            <a:alphaModFix/>
          </a:blip>
          <a:stretch>
            <a:fillRect/>
          </a:stretch>
        </p:blipFill>
        <p:spPr>
          <a:xfrm>
            <a:off x="4256850" y="2630300"/>
            <a:ext cx="3562386" cy="2132751"/>
          </a:xfrm>
          <a:prstGeom prst="rect">
            <a:avLst/>
          </a:prstGeom>
          <a:noFill/>
          <a:ln>
            <a:noFill/>
          </a:ln>
        </p:spPr>
      </p:pic>
      <p:pic>
        <p:nvPicPr>
          <p:cNvPr id="231" name="Google Shape;231;p24"/>
          <p:cNvPicPr preferRelativeResize="0"/>
          <p:nvPr/>
        </p:nvPicPr>
        <p:blipFill>
          <a:blip r:embed="rId8">
            <a:alphaModFix/>
          </a:blip>
          <a:stretch>
            <a:fillRect/>
          </a:stretch>
        </p:blipFill>
        <p:spPr>
          <a:xfrm>
            <a:off x="0" y="4502968"/>
            <a:ext cx="9144001" cy="7095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5" title="Cathay-Pacific-Logo-500x281.png"/>
          <p:cNvPicPr preferRelativeResize="0"/>
          <p:nvPr/>
        </p:nvPicPr>
        <p:blipFill>
          <a:blip r:embed="rId3">
            <a:alphaModFix/>
          </a:blip>
          <a:stretch>
            <a:fillRect/>
          </a:stretch>
        </p:blipFill>
        <p:spPr>
          <a:xfrm>
            <a:off x="7672475" y="-152403"/>
            <a:ext cx="1308025" cy="735100"/>
          </a:xfrm>
          <a:prstGeom prst="rect">
            <a:avLst/>
          </a:prstGeom>
          <a:noFill/>
          <a:ln>
            <a:noFill/>
          </a:ln>
        </p:spPr>
      </p:pic>
      <p:sp>
        <p:nvSpPr>
          <p:cNvPr id="237" name="Google Shape;237;p25"/>
          <p:cNvSpPr txBox="1"/>
          <p:nvPr>
            <p:ph type="title"/>
          </p:nvPr>
        </p:nvSpPr>
        <p:spPr>
          <a:xfrm>
            <a:off x="152400" y="-66200"/>
            <a:ext cx="7199700" cy="73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006B6E"/>
                </a:solidFill>
              </a:rPr>
              <a:t>Thesis 2: Cathay can effectively navigate apparent macroeconomic challenges while capitalizing on favourable tailwinds -Tariff?</a:t>
            </a:r>
            <a:endParaRPr sz="2000">
              <a:solidFill>
                <a:srgbClr val="006B6E"/>
              </a:solidFill>
            </a:endParaRPr>
          </a:p>
          <a:p>
            <a:pPr indent="0" lvl="0" marL="0" rtl="0" algn="l">
              <a:spcBef>
                <a:spcPts val="0"/>
              </a:spcBef>
              <a:spcAft>
                <a:spcPts val="0"/>
              </a:spcAft>
              <a:buNone/>
            </a:pPr>
            <a:r>
              <a:rPr lang="en" sz="2000">
                <a:solidFill>
                  <a:srgbClr val="006B6E"/>
                </a:solidFill>
              </a:rPr>
              <a:t>                                                                                                                                                                                                                                                                                                                                                                                                                                                                                                                                                                                                                                                                                                                                 </a:t>
            </a:r>
            <a:endParaRPr sz="2000">
              <a:solidFill>
                <a:srgbClr val="006B6E"/>
              </a:solidFill>
            </a:endParaRPr>
          </a:p>
        </p:txBody>
      </p:sp>
      <p:pic>
        <p:nvPicPr>
          <p:cNvPr id="238" name="Google Shape;238;p25"/>
          <p:cNvPicPr preferRelativeResize="0"/>
          <p:nvPr/>
        </p:nvPicPr>
        <p:blipFill>
          <a:blip r:embed="rId4">
            <a:alphaModFix/>
          </a:blip>
          <a:stretch>
            <a:fillRect/>
          </a:stretch>
        </p:blipFill>
        <p:spPr>
          <a:xfrm>
            <a:off x="179500" y="2734200"/>
            <a:ext cx="3340974" cy="1975574"/>
          </a:xfrm>
          <a:prstGeom prst="rect">
            <a:avLst/>
          </a:prstGeom>
          <a:noFill/>
          <a:ln>
            <a:noFill/>
          </a:ln>
        </p:spPr>
      </p:pic>
      <p:pic>
        <p:nvPicPr>
          <p:cNvPr id="239" name="Google Shape;239;p25"/>
          <p:cNvPicPr preferRelativeResize="0"/>
          <p:nvPr/>
        </p:nvPicPr>
        <p:blipFill>
          <a:blip r:embed="rId5">
            <a:alphaModFix/>
          </a:blip>
          <a:stretch>
            <a:fillRect/>
          </a:stretch>
        </p:blipFill>
        <p:spPr>
          <a:xfrm>
            <a:off x="179500" y="582700"/>
            <a:ext cx="3340974" cy="2102999"/>
          </a:xfrm>
          <a:prstGeom prst="rect">
            <a:avLst/>
          </a:prstGeom>
          <a:noFill/>
          <a:ln>
            <a:noFill/>
          </a:ln>
        </p:spPr>
      </p:pic>
      <p:pic>
        <p:nvPicPr>
          <p:cNvPr id="240" name="Google Shape;240;p25"/>
          <p:cNvPicPr preferRelativeResize="0"/>
          <p:nvPr/>
        </p:nvPicPr>
        <p:blipFill>
          <a:blip r:embed="rId6">
            <a:alphaModFix/>
          </a:blip>
          <a:stretch>
            <a:fillRect/>
          </a:stretch>
        </p:blipFill>
        <p:spPr>
          <a:xfrm>
            <a:off x="7675999" y="3085475"/>
            <a:ext cx="1398000" cy="439272"/>
          </a:xfrm>
          <a:prstGeom prst="rect">
            <a:avLst/>
          </a:prstGeom>
          <a:noFill/>
          <a:ln>
            <a:noFill/>
          </a:ln>
        </p:spPr>
      </p:pic>
      <p:sp>
        <p:nvSpPr>
          <p:cNvPr id="241" name="Google Shape;241;p25"/>
          <p:cNvSpPr/>
          <p:nvPr/>
        </p:nvSpPr>
        <p:spPr>
          <a:xfrm>
            <a:off x="3619575" y="2737513"/>
            <a:ext cx="5456400" cy="287100"/>
          </a:xfrm>
          <a:prstGeom prst="rect">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Best in its cargo solutioning offerings</a:t>
            </a:r>
            <a:endParaRPr b="1" sz="1600"/>
          </a:p>
        </p:txBody>
      </p:sp>
      <p:pic>
        <p:nvPicPr>
          <p:cNvPr id="242" name="Google Shape;242;p25"/>
          <p:cNvPicPr preferRelativeResize="0"/>
          <p:nvPr/>
        </p:nvPicPr>
        <p:blipFill>
          <a:blip r:embed="rId7">
            <a:alphaModFix/>
          </a:blip>
          <a:stretch>
            <a:fillRect/>
          </a:stretch>
        </p:blipFill>
        <p:spPr>
          <a:xfrm>
            <a:off x="7750425" y="3774825"/>
            <a:ext cx="1308025" cy="287225"/>
          </a:xfrm>
          <a:prstGeom prst="rect">
            <a:avLst/>
          </a:prstGeom>
          <a:noFill/>
          <a:ln>
            <a:noFill/>
          </a:ln>
        </p:spPr>
      </p:pic>
      <p:pic>
        <p:nvPicPr>
          <p:cNvPr id="243" name="Google Shape;243;p25"/>
          <p:cNvPicPr preferRelativeResize="0"/>
          <p:nvPr/>
        </p:nvPicPr>
        <p:blipFill>
          <a:blip r:embed="rId8">
            <a:alphaModFix/>
          </a:blip>
          <a:stretch>
            <a:fillRect/>
          </a:stretch>
        </p:blipFill>
        <p:spPr>
          <a:xfrm>
            <a:off x="7665750" y="4164625"/>
            <a:ext cx="1398000" cy="576575"/>
          </a:xfrm>
          <a:prstGeom prst="rect">
            <a:avLst/>
          </a:prstGeom>
          <a:noFill/>
          <a:ln>
            <a:noFill/>
          </a:ln>
        </p:spPr>
      </p:pic>
      <p:pic>
        <p:nvPicPr>
          <p:cNvPr id="244" name="Google Shape;244;p25"/>
          <p:cNvPicPr preferRelativeResize="0"/>
          <p:nvPr/>
        </p:nvPicPr>
        <p:blipFill>
          <a:blip r:embed="rId9">
            <a:alphaModFix/>
          </a:blip>
          <a:stretch>
            <a:fillRect/>
          </a:stretch>
        </p:blipFill>
        <p:spPr>
          <a:xfrm>
            <a:off x="6062475" y="4041625"/>
            <a:ext cx="1420950" cy="415200"/>
          </a:xfrm>
          <a:prstGeom prst="rect">
            <a:avLst/>
          </a:prstGeom>
          <a:noFill/>
          <a:ln>
            <a:noFill/>
          </a:ln>
        </p:spPr>
      </p:pic>
      <p:pic>
        <p:nvPicPr>
          <p:cNvPr id="245" name="Google Shape;245;p25"/>
          <p:cNvPicPr preferRelativeResize="0"/>
          <p:nvPr/>
        </p:nvPicPr>
        <p:blipFill>
          <a:blip r:embed="rId10">
            <a:alphaModFix/>
          </a:blip>
          <a:stretch>
            <a:fillRect/>
          </a:stretch>
        </p:blipFill>
        <p:spPr>
          <a:xfrm>
            <a:off x="4135650" y="3078100"/>
            <a:ext cx="1686500" cy="526750"/>
          </a:xfrm>
          <a:prstGeom prst="rect">
            <a:avLst/>
          </a:prstGeom>
          <a:noFill/>
          <a:ln>
            <a:noFill/>
          </a:ln>
        </p:spPr>
      </p:pic>
      <p:pic>
        <p:nvPicPr>
          <p:cNvPr id="246" name="Google Shape;246;p25"/>
          <p:cNvPicPr preferRelativeResize="0"/>
          <p:nvPr/>
        </p:nvPicPr>
        <p:blipFill>
          <a:blip r:embed="rId11">
            <a:alphaModFix/>
          </a:blip>
          <a:stretch>
            <a:fillRect/>
          </a:stretch>
        </p:blipFill>
        <p:spPr>
          <a:xfrm>
            <a:off x="6138675" y="3403750"/>
            <a:ext cx="1398000" cy="526750"/>
          </a:xfrm>
          <a:prstGeom prst="rect">
            <a:avLst/>
          </a:prstGeom>
          <a:noFill/>
          <a:ln>
            <a:noFill/>
          </a:ln>
        </p:spPr>
      </p:pic>
      <p:pic>
        <p:nvPicPr>
          <p:cNvPr id="247" name="Google Shape;247;p25"/>
          <p:cNvPicPr preferRelativeResize="0"/>
          <p:nvPr/>
        </p:nvPicPr>
        <p:blipFill>
          <a:blip r:embed="rId12">
            <a:alphaModFix/>
          </a:blip>
          <a:stretch>
            <a:fillRect/>
          </a:stretch>
        </p:blipFill>
        <p:spPr>
          <a:xfrm>
            <a:off x="3627037" y="3769175"/>
            <a:ext cx="388975" cy="388975"/>
          </a:xfrm>
          <a:prstGeom prst="rect">
            <a:avLst/>
          </a:prstGeom>
          <a:noFill/>
          <a:ln>
            <a:noFill/>
          </a:ln>
        </p:spPr>
      </p:pic>
      <p:pic>
        <p:nvPicPr>
          <p:cNvPr id="248" name="Google Shape;248;p25"/>
          <p:cNvPicPr preferRelativeResize="0"/>
          <p:nvPr/>
        </p:nvPicPr>
        <p:blipFill>
          <a:blip r:embed="rId13">
            <a:alphaModFix/>
          </a:blip>
          <a:stretch>
            <a:fillRect/>
          </a:stretch>
        </p:blipFill>
        <p:spPr>
          <a:xfrm>
            <a:off x="3627035" y="4328763"/>
            <a:ext cx="388975" cy="388975"/>
          </a:xfrm>
          <a:prstGeom prst="rect">
            <a:avLst/>
          </a:prstGeom>
          <a:noFill/>
          <a:ln>
            <a:noFill/>
          </a:ln>
        </p:spPr>
      </p:pic>
      <p:pic>
        <p:nvPicPr>
          <p:cNvPr id="249" name="Google Shape;249;p25"/>
          <p:cNvPicPr preferRelativeResize="0"/>
          <p:nvPr/>
        </p:nvPicPr>
        <p:blipFill>
          <a:blip r:embed="rId14">
            <a:alphaModFix/>
          </a:blip>
          <a:stretch>
            <a:fillRect/>
          </a:stretch>
        </p:blipFill>
        <p:spPr>
          <a:xfrm>
            <a:off x="4122575" y="4138250"/>
            <a:ext cx="1777350" cy="635975"/>
          </a:xfrm>
          <a:prstGeom prst="rect">
            <a:avLst/>
          </a:prstGeom>
          <a:noFill/>
          <a:ln>
            <a:noFill/>
          </a:ln>
        </p:spPr>
      </p:pic>
      <p:pic>
        <p:nvPicPr>
          <p:cNvPr id="250" name="Google Shape;250;p25"/>
          <p:cNvPicPr preferRelativeResize="0"/>
          <p:nvPr/>
        </p:nvPicPr>
        <p:blipFill>
          <a:blip r:embed="rId15">
            <a:alphaModFix/>
          </a:blip>
          <a:stretch>
            <a:fillRect/>
          </a:stretch>
        </p:blipFill>
        <p:spPr>
          <a:xfrm>
            <a:off x="3619568" y="3171400"/>
            <a:ext cx="388975" cy="388975"/>
          </a:xfrm>
          <a:prstGeom prst="rect">
            <a:avLst/>
          </a:prstGeom>
          <a:noFill/>
          <a:ln>
            <a:noFill/>
          </a:ln>
        </p:spPr>
      </p:pic>
      <p:pic>
        <p:nvPicPr>
          <p:cNvPr id="251" name="Google Shape;251;p25"/>
          <p:cNvPicPr preferRelativeResize="0"/>
          <p:nvPr/>
        </p:nvPicPr>
        <p:blipFill>
          <a:blip r:embed="rId16">
            <a:alphaModFix/>
          </a:blip>
          <a:stretch>
            <a:fillRect/>
          </a:stretch>
        </p:blipFill>
        <p:spPr>
          <a:xfrm>
            <a:off x="4108575" y="3702350"/>
            <a:ext cx="1777351" cy="526750"/>
          </a:xfrm>
          <a:prstGeom prst="rect">
            <a:avLst/>
          </a:prstGeom>
          <a:noFill/>
          <a:ln>
            <a:noFill/>
          </a:ln>
        </p:spPr>
      </p:pic>
      <p:pic>
        <p:nvPicPr>
          <p:cNvPr id="252" name="Google Shape;252;p25"/>
          <p:cNvPicPr preferRelativeResize="0"/>
          <p:nvPr/>
        </p:nvPicPr>
        <p:blipFill>
          <a:blip r:embed="rId17">
            <a:alphaModFix/>
          </a:blip>
          <a:stretch>
            <a:fillRect/>
          </a:stretch>
        </p:blipFill>
        <p:spPr>
          <a:xfrm>
            <a:off x="7115675" y="1878550"/>
            <a:ext cx="967425" cy="635975"/>
          </a:xfrm>
          <a:prstGeom prst="rect">
            <a:avLst/>
          </a:prstGeom>
          <a:noFill/>
          <a:ln>
            <a:noFill/>
          </a:ln>
        </p:spPr>
      </p:pic>
      <p:pic>
        <p:nvPicPr>
          <p:cNvPr id="253" name="Google Shape;253;p25"/>
          <p:cNvPicPr preferRelativeResize="0"/>
          <p:nvPr/>
        </p:nvPicPr>
        <p:blipFill>
          <a:blip r:embed="rId18">
            <a:alphaModFix/>
          </a:blip>
          <a:stretch>
            <a:fillRect/>
          </a:stretch>
        </p:blipFill>
        <p:spPr>
          <a:xfrm>
            <a:off x="8106575" y="1132325"/>
            <a:ext cx="967425" cy="635975"/>
          </a:xfrm>
          <a:prstGeom prst="rect">
            <a:avLst/>
          </a:prstGeom>
          <a:noFill/>
          <a:ln>
            <a:noFill/>
          </a:ln>
        </p:spPr>
      </p:pic>
      <p:pic>
        <p:nvPicPr>
          <p:cNvPr id="254" name="Google Shape;254;p25"/>
          <p:cNvPicPr preferRelativeResize="0"/>
          <p:nvPr/>
        </p:nvPicPr>
        <p:blipFill>
          <a:blip r:embed="rId19">
            <a:alphaModFix/>
          </a:blip>
          <a:stretch>
            <a:fillRect/>
          </a:stretch>
        </p:blipFill>
        <p:spPr>
          <a:xfrm>
            <a:off x="7114650" y="1132325"/>
            <a:ext cx="967425" cy="635975"/>
          </a:xfrm>
          <a:prstGeom prst="rect">
            <a:avLst/>
          </a:prstGeom>
          <a:noFill/>
          <a:ln>
            <a:noFill/>
          </a:ln>
        </p:spPr>
      </p:pic>
      <p:pic>
        <p:nvPicPr>
          <p:cNvPr id="255" name="Google Shape;255;p25"/>
          <p:cNvPicPr preferRelativeResize="0"/>
          <p:nvPr/>
        </p:nvPicPr>
        <p:blipFill>
          <a:blip r:embed="rId20">
            <a:alphaModFix/>
          </a:blip>
          <a:stretch>
            <a:fillRect/>
          </a:stretch>
        </p:blipFill>
        <p:spPr>
          <a:xfrm>
            <a:off x="8107600" y="1878550"/>
            <a:ext cx="967425" cy="635975"/>
          </a:xfrm>
          <a:prstGeom prst="rect">
            <a:avLst/>
          </a:prstGeom>
          <a:noFill/>
          <a:ln>
            <a:noFill/>
          </a:ln>
        </p:spPr>
      </p:pic>
      <p:sp>
        <p:nvSpPr>
          <p:cNvPr id="256" name="Google Shape;256;p25"/>
          <p:cNvSpPr/>
          <p:nvPr/>
        </p:nvSpPr>
        <p:spPr>
          <a:xfrm rot="-5400000">
            <a:off x="2802375" y="1400750"/>
            <a:ext cx="2094000" cy="457800"/>
          </a:xfrm>
          <a:prstGeom prst="rect">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Additional d</a:t>
            </a:r>
            <a:r>
              <a:rPr b="1" lang="en" sz="1200">
                <a:solidFill>
                  <a:schemeClr val="lt1"/>
                </a:solidFill>
              </a:rPr>
              <a:t>rivers for continued cargo earnings</a:t>
            </a:r>
            <a:endParaRPr b="1" sz="1200">
              <a:solidFill>
                <a:schemeClr val="lt1"/>
              </a:solidFill>
            </a:endParaRPr>
          </a:p>
        </p:txBody>
      </p:sp>
      <p:sp>
        <p:nvSpPr>
          <p:cNvPr id="257" name="Google Shape;257;p25"/>
          <p:cNvSpPr txBox="1"/>
          <p:nvPr/>
        </p:nvSpPr>
        <p:spPr>
          <a:xfrm>
            <a:off x="5034075" y="873175"/>
            <a:ext cx="2092200" cy="6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Partnership for urgent, piece level shipment tracking (10/2024)</a:t>
            </a:r>
            <a:endParaRPr sz="1500">
              <a:solidFill>
                <a:schemeClr val="dk2"/>
              </a:solidFill>
            </a:endParaRPr>
          </a:p>
        </p:txBody>
      </p:sp>
      <p:pic>
        <p:nvPicPr>
          <p:cNvPr id="258" name="Google Shape;258;p25"/>
          <p:cNvPicPr preferRelativeResize="0"/>
          <p:nvPr/>
        </p:nvPicPr>
        <p:blipFill>
          <a:blip r:embed="rId21">
            <a:alphaModFix/>
          </a:blip>
          <a:stretch>
            <a:fillRect/>
          </a:stretch>
        </p:blipFill>
        <p:spPr>
          <a:xfrm>
            <a:off x="4208050" y="1101225"/>
            <a:ext cx="827925" cy="204625"/>
          </a:xfrm>
          <a:prstGeom prst="rect">
            <a:avLst/>
          </a:prstGeom>
          <a:noFill/>
          <a:ln>
            <a:noFill/>
          </a:ln>
        </p:spPr>
      </p:pic>
      <p:sp>
        <p:nvSpPr>
          <p:cNvPr id="259" name="Google Shape;259;p25"/>
          <p:cNvSpPr txBox="1"/>
          <p:nvPr/>
        </p:nvSpPr>
        <p:spPr>
          <a:xfrm>
            <a:off x="4135650" y="1419100"/>
            <a:ext cx="2979000" cy="10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rPr>
              <a:t>- </a:t>
            </a:r>
            <a:r>
              <a:rPr b="1" lang="en" sz="950">
                <a:solidFill>
                  <a:schemeClr val="dk1"/>
                </a:solidFill>
              </a:rPr>
              <a:t>Incorporate AI into thermal imaging programme 2025</a:t>
            </a:r>
            <a:endParaRPr b="1" sz="950">
              <a:solidFill>
                <a:schemeClr val="dk1"/>
              </a:solidFill>
            </a:endParaRPr>
          </a:p>
          <a:p>
            <a:pPr indent="0" lvl="0" marL="0" rtl="0" algn="l">
              <a:spcBef>
                <a:spcPts val="0"/>
              </a:spcBef>
              <a:spcAft>
                <a:spcPts val="0"/>
              </a:spcAft>
              <a:buNone/>
            </a:pPr>
            <a:r>
              <a:rPr b="1" lang="en" sz="950">
                <a:solidFill>
                  <a:schemeClr val="dk1"/>
                </a:solidFill>
              </a:rPr>
              <a:t>- AI Lithium screening - Prevent mis-declarations for cargos which result in delays</a:t>
            </a:r>
            <a:endParaRPr b="1" sz="950">
              <a:solidFill>
                <a:schemeClr val="dk1"/>
              </a:solidFill>
            </a:endParaRPr>
          </a:p>
          <a:p>
            <a:pPr indent="0" lvl="0" marL="0" rtl="0" algn="l">
              <a:spcBef>
                <a:spcPts val="0"/>
              </a:spcBef>
              <a:spcAft>
                <a:spcPts val="0"/>
              </a:spcAft>
              <a:buNone/>
            </a:pPr>
            <a:r>
              <a:t/>
            </a:r>
            <a:endParaRPr b="1" sz="950">
              <a:solidFill>
                <a:schemeClr val="dk1"/>
              </a:solidFill>
            </a:endParaRPr>
          </a:p>
        </p:txBody>
      </p:sp>
      <p:pic>
        <p:nvPicPr>
          <p:cNvPr id="260" name="Google Shape;260;p25"/>
          <p:cNvPicPr preferRelativeResize="0"/>
          <p:nvPr/>
        </p:nvPicPr>
        <p:blipFill>
          <a:blip r:embed="rId22">
            <a:alphaModFix/>
          </a:blip>
          <a:stretch>
            <a:fillRect/>
          </a:stretch>
        </p:blipFill>
        <p:spPr>
          <a:xfrm>
            <a:off x="4178275" y="2265100"/>
            <a:ext cx="2871798" cy="415200"/>
          </a:xfrm>
          <a:prstGeom prst="rect">
            <a:avLst/>
          </a:prstGeom>
          <a:noFill/>
          <a:ln>
            <a:noFill/>
          </a:ln>
          <a:effectLst>
            <a:outerShdw blurRad="57150" rotWithShape="0" algn="bl" dir="21540000" dist="19050">
              <a:srgbClr val="000000"/>
            </a:outerShdw>
          </a:effectLst>
        </p:spPr>
      </p:pic>
      <p:sp>
        <p:nvSpPr>
          <p:cNvPr id="261" name="Google Shape;261;p25"/>
          <p:cNvSpPr txBox="1"/>
          <p:nvPr/>
        </p:nvSpPr>
        <p:spPr>
          <a:xfrm>
            <a:off x="5526600" y="2411200"/>
            <a:ext cx="18255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Impact"/>
                <a:ea typeface="Impact"/>
                <a:cs typeface="Impact"/>
                <a:sym typeface="Impact"/>
              </a:rPr>
              <a:t>Business Insider (12/2024)</a:t>
            </a:r>
            <a:endParaRPr b="1" sz="1000">
              <a:solidFill>
                <a:schemeClr val="dk2"/>
              </a:solidFill>
              <a:latin typeface="Impact"/>
              <a:ea typeface="Impact"/>
              <a:cs typeface="Impact"/>
              <a:sym typeface="Impact"/>
            </a:endParaRPr>
          </a:p>
        </p:txBody>
      </p:sp>
      <p:sp>
        <p:nvSpPr>
          <p:cNvPr id="262" name="Google Shape;262;p25"/>
          <p:cNvSpPr/>
          <p:nvPr/>
        </p:nvSpPr>
        <p:spPr>
          <a:xfrm>
            <a:off x="7114650" y="582700"/>
            <a:ext cx="1961400" cy="346200"/>
          </a:xfrm>
          <a:prstGeom prst="rect">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rPr>
              <a:t>Availability to service niche cargo markets</a:t>
            </a:r>
            <a:endParaRPr sz="1200">
              <a:solidFill>
                <a:schemeClr val="lt1"/>
              </a:solidFill>
            </a:endParaRPr>
          </a:p>
        </p:txBody>
      </p:sp>
      <p:sp>
        <p:nvSpPr>
          <p:cNvPr id="263" name="Google Shape;263;p25"/>
          <p:cNvSpPr/>
          <p:nvPr/>
        </p:nvSpPr>
        <p:spPr>
          <a:xfrm>
            <a:off x="4208050" y="582700"/>
            <a:ext cx="2841900" cy="346200"/>
          </a:xfrm>
          <a:prstGeom prst="rect">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200">
              <a:solidFill>
                <a:schemeClr val="lt1"/>
              </a:solidFill>
            </a:endParaRPr>
          </a:p>
          <a:p>
            <a:pPr indent="0" lvl="0" marL="0" rtl="0" algn="ctr">
              <a:spcBef>
                <a:spcPts val="0"/>
              </a:spcBef>
              <a:spcAft>
                <a:spcPts val="0"/>
              </a:spcAft>
              <a:buClr>
                <a:schemeClr val="dk1"/>
              </a:buClr>
              <a:buSzPts val="1100"/>
              <a:buFont typeface="Arial"/>
              <a:buNone/>
            </a:pPr>
            <a:r>
              <a:rPr lang="en" sz="1200">
                <a:solidFill>
                  <a:schemeClr val="lt1"/>
                </a:solidFill>
              </a:rPr>
              <a:t>Continued partnerships &amp; adoption of new tech improving efficiency</a:t>
            </a:r>
            <a:endParaRPr sz="1200">
              <a:solidFill>
                <a:schemeClr val="lt1"/>
              </a:solidFill>
            </a:endParaRPr>
          </a:p>
          <a:p>
            <a:pPr indent="0" lvl="0" marL="0" rtl="0" algn="ctr">
              <a:spcBef>
                <a:spcPts val="0"/>
              </a:spcBef>
              <a:spcAft>
                <a:spcPts val="0"/>
              </a:spcAft>
              <a:buClr>
                <a:schemeClr val="dk1"/>
              </a:buClr>
              <a:buSzPts val="1100"/>
              <a:buFont typeface="Arial"/>
              <a:buNone/>
            </a:pPr>
            <a:r>
              <a:t/>
            </a:r>
            <a:endParaRPr sz="1200">
              <a:solidFill>
                <a:schemeClr val="lt1"/>
              </a:solidFill>
            </a:endParaRPr>
          </a:p>
        </p:txBody>
      </p:sp>
      <p:pic>
        <p:nvPicPr>
          <p:cNvPr id="264" name="Google Shape;264;p25"/>
          <p:cNvPicPr preferRelativeResize="0"/>
          <p:nvPr/>
        </p:nvPicPr>
        <p:blipFill>
          <a:blip r:embed="rId23">
            <a:alphaModFix/>
          </a:blip>
          <a:stretch>
            <a:fillRect/>
          </a:stretch>
        </p:blipFill>
        <p:spPr>
          <a:xfrm>
            <a:off x="0" y="4502968"/>
            <a:ext cx="9144001" cy="7095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6"/>
          <p:cNvPicPr preferRelativeResize="0"/>
          <p:nvPr/>
        </p:nvPicPr>
        <p:blipFill>
          <a:blip r:embed="rId3">
            <a:alphaModFix/>
          </a:blip>
          <a:stretch>
            <a:fillRect/>
          </a:stretch>
        </p:blipFill>
        <p:spPr>
          <a:xfrm>
            <a:off x="7566488" y="3512925"/>
            <a:ext cx="976125" cy="976125"/>
          </a:xfrm>
          <a:prstGeom prst="rect">
            <a:avLst/>
          </a:prstGeom>
          <a:noFill/>
          <a:ln>
            <a:noFill/>
          </a:ln>
        </p:spPr>
      </p:pic>
      <p:pic>
        <p:nvPicPr>
          <p:cNvPr id="270" name="Google Shape;270;p26" title="Cathay-Pacific-Logo-500x281.png"/>
          <p:cNvPicPr preferRelativeResize="0"/>
          <p:nvPr/>
        </p:nvPicPr>
        <p:blipFill>
          <a:blip r:embed="rId4">
            <a:alphaModFix/>
          </a:blip>
          <a:stretch>
            <a:fillRect/>
          </a:stretch>
        </p:blipFill>
        <p:spPr>
          <a:xfrm>
            <a:off x="7672475" y="-3"/>
            <a:ext cx="1308025" cy="735100"/>
          </a:xfrm>
          <a:prstGeom prst="rect">
            <a:avLst/>
          </a:prstGeom>
          <a:noFill/>
          <a:ln>
            <a:noFill/>
          </a:ln>
        </p:spPr>
      </p:pic>
      <p:sp>
        <p:nvSpPr>
          <p:cNvPr id="271" name="Google Shape;271;p26"/>
          <p:cNvSpPr txBox="1"/>
          <p:nvPr>
            <p:ph type="title"/>
          </p:nvPr>
        </p:nvSpPr>
        <p:spPr>
          <a:xfrm>
            <a:off x="152400" y="10000"/>
            <a:ext cx="7199700" cy="73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006B6E"/>
                </a:solidFill>
              </a:rPr>
              <a:t>Thesis 2: Cathay can effectively navigate apparent macroeconomic challenges while capitalizing on favourable tailwinds - Others</a:t>
            </a:r>
            <a:endParaRPr sz="2000">
              <a:solidFill>
                <a:srgbClr val="006B6E"/>
              </a:solidFill>
            </a:endParaRPr>
          </a:p>
          <a:p>
            <a:pPr indent="0" lvl="0" marL="0" rtl="0" algn="l">
              <a:spcBef>
                <a:spcPts val="0"/>
              </a:spcBef>
              <a:spcAft>
                <a:spcPts val="0"/>
              </a:spcAft>
              <a:buNone/>
            </a:pPr>
            <a:r>
              <a:rPr lang="en" sz="2000">
                <a:solidFill>
                  <a:srgbClr val="006B6E"/>
                </a:solidFill>
              </a:rPr>
              <a:t>                                                                                                                                                                                                                                                                                                                                                                                                                                                                                                                                                                                                                                                                                                                                 </a:t>
            </a:r>
            <a:endParaRPr sz="2000">
              <a:solidFill>
                <a:srgbClr val="006B6E"/>
              </a:solidFill>
            </a:endParaRPr>
          </a:p>
        </p:txBody>
      </p:sp>
      <p:graphicFrame>
        <p:nvGraphicFramePr>
          <p:cNvPr id="272" name="Google Shape;272;p26"/>
          <p:cNvGraphicFramePr/>
          <p:nvPr/>
        </p:nvGraphicFramePr>
        <p:xfrm>
          <a:off x="253475" y="1728700"/>
          <a:ext cx="3000000" cy="3000000"/>
        </p:xfrm>
        <a:graphic>
          <a:graphicData uri="http://schemas.openxmlformats.org/drawingml/2006/table">
            <a:tbl>
              <a:tblPr>
                <a:noFill/>
                <a:tableStyleId>{A95E15FD-6920-4336-B1CB-0821B9A9096C}</a:tableStyleId>
              </a:tblPr>
              <a:tblGrid>
                <a:gridCol w="1854400"/>
                <a:gridCol w="2031075"/>
                <a:gridCol w="794225"/>
              </a:tblGrid>
              <a:tr h="381000">
                <a:tc gridSpan="3">
                  <a:txBody>
                    <a:bodyPr/>
                    <a:lstStyle/>
                    <a:p>
                      <a:pPr indent="0" lvl="0" marL="0" rtl="0" algn="l">
                        <a:spcBef>
                          <a:spcPts val="0"/>
                        </a:spcBef>
                        <a:spcAft>
                          <a:spcPts val="0"/>
                        </a:spcAft>
                        <a:buClr>
                          <a:schemeClr val="dk1"/>
                        </a:buClr>
                        <a:buSzPts val="1100"/>
                        <a:buFont typeface="Arial"/>
                        <a:buNone/>
                      </a:pPr>
                      <a:r>
                        <a:rPr b="1" lang="en">
                          <a:solidFill>
                            <a:schemeClr val="lt1"/>
                          </a:solidFill>
                        </a:rPr>
                        <a:t>Sustainable Aviation Fuel (SAF) - Type 2</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006B6E"/>
                    </a:solidFill>
                  </a:tcPr>
                </a:tc>
                <a:tc hMerge="1"/>
                <a:tc hMerge="1"/>
              </a:tr>
              <a:tr h="381000">
                <a:tc>
                  <a:txBody>
                    <a:bodyPr/>
                    <a:lstStyle/>
                    <a:p>
                      <a:pPr indent="0" lvl="0" marL="0" rtl="0" algn="ctr">
                        <a:spcBef>
                          <a:spcPts val="0"/>
                        </a:spcBef>
                        <a:spcAft>
                          <a:spcPts val="0"/>
                        </a:spcAft>
                        <a:buNone/>
                      </a:pPr>
                      <a:r>
                        <a:rPr lang="en">
                          <a:solidFill>
                            <a:schemeClr val="dk1"/>
                          </a:solidFill>
                        </a:rPr>
                        <a:t>HKD 2015/bbl</a:t>
                      </a:r>
                      <a:endParaRPr>
                        <a:solidFill>
                          <a:schemeClr val="dk1"/>
                        </a:solidFill>
                      </a:endParaRPr>
                    </a:p>
                    <a:p>
                      <a:pPr indent="0" lvl="0" marL="0" rtl="0" algn="ctr">
                        <a:spcBef>
                          <a:spcPts val="0"/>
                        </a:spcBef>
                        <a:spcAft>
                          <a:spcPts val="0"/>
                        </a:spcAft>
                        <a:buNone/>
                      </a:pPr>
                      <a:r>
                        <a:rPr lang="en">
                          <a:solidFill>
                            <a:schemeClr val="dk1"/>
                          </a:solidFill>
                        </a:rPr>
                        <a:t>(~ 2.5x price of oil)</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HKD 1663</a:t>
                      </a:r>
                      <a:r>
                        <a:rPr lang="en">
                          <a:solidFill>
                            <a:schemeClr val="dk1"/>
                          </a:solidFill>
                        </a:rPr>
                        <a:t>/bbl</a:t>
                      </a:r>
                      <a:endParaRPr>
                        <a:solidFill>
                          <a:schemeClr val="dk1"/>
                        </a:solidFill>
                      </a:endParaRPr>
                    </a:p>
                    <a:p>
                      <a:pPr indent="0" lvl="0" marL="0" rtl="0" algn="ctr">
                        <a:spcBef>
                          <a:spcPts val="0"/>
                        </a:spcBef>
                        <a:spcAft>
                          <a:spcPts val="0"/>
                        </a:spcAft>
                        <a:buNone/>
                      </a:pPr>
                      <a:r>
                        <a:rPr lang="en">
                          <a:solidFill>
                            <a:schemeClr val="dk1"/>
                          </a:solidFill>
                        </a:rPr>
                        <a:t>(By 2030)</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 </a:t>
                      </a:r>
                      <a:r>
                        <a:rPr lang="en"/>
                        <a:t>-18%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73" name="Google Shape;273;p26"/>
          <p:cNvGraphicFramePr/>
          <p:nvPr/>
        </p:nvGraphicFramePr>
        <p:xfrm>
          <a:off x="253475" y="675150"/>
          <a:ext cx="3000000" cy="3000000"/>
        </p:xfrm>
        <a:graphic>
          <a:graphicData uri="http://schemas.openxmlformats.org/drawingml/2006/table">
            <a:tbl>
              <a:tblPr>
                <a:noFill/>
                <a:tableStyleId>{A95E15FD-6920-4336-B1CB-0821B9A9096C}</a:tableStyleId>
              </a:tblPr>
              <a:tblGrid>
                <a:gridCol w="1854400"/>
                <a:gridCol w="2031075"/>
                <a:gridCol w="794225"/>
              </a:tblGrid>
              <a:tr h="228050">
                <a:tc gridSpan="3">
                  <a:txBody>
                    <a:bodyPr/>
                    <a:lstStyle/>
                    <a:p>
                      <a:pPr indent="0" lvl="0" marL="0" rtl="0" algn="l">
                        <a:spcBef>
                          <a:spcPts val="0"/>
                        </a:spcBef>
                        <a:spcAft>
                          <a:spcPts val="0"/>
                        </a:spcAft>
                        <a:buNone/>
                      </a:pPr>
                      <a:r>
                        <a:rPr b="1" lang="en">
                          <a:solidFill>
                            <a:schemeClr val="lt1"/>
                          </a:solidFill>
                        </a:rPr>
                        <a:t>Eastman Turbo Oil (ETO 2197) - Type 1</a:t>
                      </a:r>
                      <a:endParaRPr b="1">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6B6E"/>
                    </a:solidFill>
                  </a:tcPr>
                </a:tc>
                <a:tc hMerge="1"/>
                <a:tc hMerge="1"/>
              </a:tr>
              <a:tr h="350875">
                <a:tc>
                  <a:txBody>
                    <a:bodyPr/>
                    <a:lstStyle/>
                    <a:p>
                      <a:pPr indent="0" lvl="0" marL="0" rtl="0" algn="ctr">
                        <a:spcBef>
                          <a:spcPts val="0"/>
                        </a:spcBef>
                        <a:spcAft>
                          <a:spcPts val="0"/>
                        </a:spcAft>
                        <a:buNone/>
                      </a:pPr>
                      <a:r>
                        <a:rPr lang="en"/>
                        <a:t>HKD 806/bbl (Present)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HKD 570/bbl</a:t>
                      </a:r>
                      <a:endParaRPr>
                        <a:solidFill>
                          <a:schemeClr val="dk1"/>
                        </a:solidFill>
                      </a:endParaRPr>
                    </a:p>
                    <a:p>
                      <a:pPr indent="0" lvl="0" marL="0" rtl="0" algn="ctr">
                        <a:spcBef>
                          <a:spcPts val="0"/>
                        </a:spcBef>
                        <a:spcAft>
                          <a:spcPts val="0"/>
                        </a:spcAft>
                        <a:buNone/>
                      </a:pPr>
                      <a:r>
                        <a:rPr lang="en">
                          <a:solidFill>
                            <a:schemeClr val="dk1"/>
                          </a:solidFill>
                        </a:rPr>
                        <a:t>(By 2030)</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-29%</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74" name="Google Shape;274;p26"/>
          <p:cNvSpPr/>
          <p:nvPr/>
        </p:nvSpPr>
        <p:spPr>
          <a:xfrm>
            <a:off x="253475" y="2782250"/>
            <a:ext cx="4679700" cy="433800"/>
          </a:xfrm>
          <a:prstGeom prst="roundRect">
            <a:avLst>
              <a:gd fmla="val 16667" name="adj"/>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lt1"/>
                </a:solidFill>
              </a:rPr>
              <a:t>Barrel of oil utilized Dec 2024 = 35.1 million</a:t>
            </a:r>
            <a:endParaRPr b="1" sz="1200">
              <a:solidFill>
                <a:schemeClr val="lt1"/>
              </a:solidFill>
            </a:endParaRPr>
          </a:p>
          <a:p>
            <a:pPr indent="0" lvl="0" marL="0" marR="0" rtl="0" algn="ctr">
              <a:lnSpc>
                <a:spcPct val="100000"/>
              </a:lnSpc>
              <a:spcBef>
                <a:spcPts val="0"/>
              </a:spcBef>
              <a:spcAft>
                <a:spcPts val="0"/>
              </a:spcAft>
              <a:buNone/>
            </a:pPr>
            <a:r>
              <a:rPr b="1" lang="en" sz="1200">
                <a:solidFill>
                  <a:schemeClr val="lt1"/>
                </a:solidFill>
              </a:rPr>
              <a:t>Cost of oil utilized Dec 2024 = HKD 28,295 million </a:t>
            </a:r>
            <a:endParaRPr b="1" sz="1200">
              <a:solidFill>
                <a:schemeClr val="lt1"/>
              </a:solidFill>
            </a:endParaRPr>
          </a:p>
        </p:txBody>
      </p:sp>
      <p:sp>
        <p:nvSpPr>
          <p:cNvPr id="275" name="Google Shape;275;p26"/>
          <p:cNvSpPr txBox="1"/>
          <p:nvPr/>
        </p:nvSpPr>
        <p:spPr>
          <a:xfrm>
            <a:off x="2989350" y="1461225"/>
            <a:ext cx="15258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EIA Energy Outlook </a:t>
            </a:r>
            <a:r>
              <a:rPr lang="en" sz="800">
                <a:solidFill>
                  <a:schemeClr val="dk2"/>
                </a:solidFill>
                <a:latin typeface="Calibri"/>
                <a:ea typeface="Calibri"/>
                <a:cs typeface="Calibri"/>
                <a:sym typeface="Calibri"/>
              </a:rPr>
              <a:t>2023</a:t>
            </a:r>
            <a:endParaRPr sz="800">
              <a:solidFill>
                <a:schemeClr val="dk2"/>
              </a:solidFill>
              <a:latin typeface="Calibri"/>
              <a:ea typeface="Calibri"/>
              <a:cs typeface="Calibri"/>
              <a:sym typeface="Calibri"/>
            </a:endParaRPr>
          </a:p>
        </p:txBody>
      </p:sp>
      <p:sp>
        <p:nvSpPr>
          <p:cNvPr id="276" name="Google Shape;276;p26"/>
          <p:cNvSpPr/>
          <p:nvPr/>
        </p:nvSpPr>
        <p:spPr>
          <a:xfrm rot="1140282">
            <a:off x="5337851" y="848616"/>
            <a:ext cx="1822226" cy="43376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90% type 1</a:t>
            </a:r>
            <a:endParaRPr/>
          </a:p>
        </p:txBody>
      </p:sp>
      <p:sp>
        <p:nvSpPr>
          <p:cNvPr id="277" name="Google Shape;277;p26"/>
          <p:cNvSpPr/>
          <p:nvPr/>
        </p:nvSpPr>
        <p:spPr>
          <a:xfrm rot="-1290006">
            <a:off x="5337697" y="1915443"/>
            <a:ext cx="1822086" cy="43386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 type 2</a:t>
            </a:r>
            <a:endParaRPr/>
          </a:p>
        </p:txBody>
      </p:sp>
      <p:pic>
        <p:nvPicPr>
          <p:cNvPr id="278" name="Google Shape;278;p26"/>
          <p:cNvPicPr preferRelativeResize="0"/>
          <p:nvPr/>
        </p:nvPicPr>
        <p:blipFill>
          <a:blip r:embed="rId5">
            <a:alphaModFix/>
          </a:blip>
          <a:stretch>
            <a:fillRect/>
          </a:stretch>
        </p:blipFill>
        <p:spPr>
          <a:xfrm>
            <a:off x="7428299" y="793224"/>
            <a:ext cx="1525651" cy="2065226"/>
          </a:xfrm>
          <a:prstGeom prst="rect">
            <a:avLst/>
          </a:prstGeom>
          <a:noFill/>
          <a:ln>
            <a:noFill/>
          </a:ln>
        </p:spPr>
      </p:pic>
      <p:sp>
        <p:nvSpPr>
          <p:cNvPr id="279" name="Google Shape;279;p26"/>
          <p:cNvSpPr/>
          <p:nvPr/>
        </p:nvSpPr>
        <p:spPr>
          <a:xfrm rot="5400000">
            <a:off x="6095850" y="1847150"/>
            <a:ext cx="208800" cy="1757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26"/>
          <p:cNvSpPr txBox="1"/>
          <p:nvPr/>
        </p:nvSpPr>
        <p:spPr>
          <a:xfrm>
            <a:off x="5085575" y="2753900"/>
            <a:ext cx="22335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Oil utilization weight for type 1 &amp; 2 by 2030</a:t>
            </a:r>
            <a:endParaRPr sz="1000">
              <a:solidFill>
                <a:schemeClr val="dk2"/>
              </a:solidFill>
            </a:endParaRPr>
          </a:p>
        </p:txBody>
      </p:sp>
      <p:pic>
        <p:nvPicPr>
          <p:cNvPr id="281" name="Google Shape;281;p26"/>
          <p:cNvPicPr preferRelativeResize="0"/>
          <p:nvPr/>
        </p:nvPicPr>
        <p:blipFill>
          <a:blip r:embed="rId6">
            <a:alphaModFix/>
          </a:blip>
          <a:stretch>
            <a:fillRect/>
          </a:stretch>
        </p:blipFill>
        <p:spPr>
          <a:xfrm>
            <a:off x="4013850" y="3263850"/>
            <a:ext cx="2934100" cy="1474275"/>
          </a:xfrm>
          <a:prstGeom prst="rect">
            <a:avLst/>
          </a:prstGeom>
          <a:noFill/>
          <a:ln>
            <a:noFill/>
          </a:ln>
        </p:spPr>
      </p:pic>
      <p:sp>
        <p:nvSpPr>
          <p:cNvPr id="282" name="Google Shape;282;p26"/>
          <p:cNvSpPr txBox="1"/>
          <p:nvPr/>
        </p:nvSpPr>
        <p:spPr>
          <a:xfrm>
            <a:off x="7215375" y="3624786"/>
            <a:ext cx="19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Fuel Hedging Loss</a:t>
            </a:r>
            <a:endParaRPr b="1" sz="1500">
              <a:solidFill>
                <a:schemeClr val="dk1"/>
              </a:solidFill>
            </a:endParaRPr>
          </a:p>
          <a:p>
            <a:pPr indent="0" lvl="0" marL="0" rtl="0" algn="l">
              <a:spcBef>
                <a:spcPts val="0"/>
              </a:spcBef>
              <a:spcAft>
                <a:spcPts val="0"/>
              </a:spcAft>
              <a:buNone/>
            </a:pPr>
            <a:r>
              <a:rPr b="1" lang="en" sz="1500">
                <a:solidFill>
                  <a:schemeClr val="dk1"/>
                </a:solidFill>
              </a:rPr>
              <a:t>2020: HKD 9.87bn</a:t>
            </a:r>
            <a:endParaRPr b="1" sz="1500">
              <a:solidFill>
                <a:schemeClr val="dk1"/>
              </a:solidFill>
            </a:endParaRPr>
          </a:p>
        </p:txBody>
      </p:sp>
      <p:pic>
        <p:nvPicPr>
          <p:cNvPr id="283" name="Google Shape;283;p26"/>
          <p:cNvPicPr preferRelativeResize="0"/>
          <p:nvPr/>
        </p:nvPicPr>
        <p:blipFill>
          <a:blip r:embed="rId7">
            <a:alphaModFix/>
          </a:blip>
          <a:stretch>
            <a:fillRect/>
          </a:stretch>
        </p:blipFill>
        <p:spPr>
          <a:xfrm>
            <a:off x="2087100" y="4053337"/>
            <a:ext cx="1014226" cy="735001"/>
          </a:xfrm>
          <a:prstGeom prst="rect">
            <a:avLst/>
          </a:prstGeom>
          <a:noFill/>
          <a:ln>
            <a:noFill/>
          </a:ln>
        </p:spPr>
      </p:pic>
      <p:pic>
        <p:nvPicPr>
          <p:cNvPr id="284" name="Google Shape;284;p26"/>
          <p:cNvPicPr preferRelativeResize="0"/>
          <p:nvPr/>
        </p:nvPicPr>
        <p:blipFill>
          <a:blip r:embed="rId8">
            <a:alphaModFix/>
          </a:blip>
          <a:stretch>
            <a:fillRect/>
          </a:stretch>
        </p:blipFill>
        <p:spPr>
          <a:xfrm>
            <a:off x="252075" y="4218600"/>
            <a:ext cx="951375" cy="471875"/>
          </a:xfrm>
          <a:prstGeom prst="rect">
            <a:avLst/>
          </a:prstGeom>
          <a:noFill/>
          <a:ln>
            <a:noFill/>
          </a:ln>
        </p:spPr>
      </p:pic>
      <p:pic>
        <p:nvPicPr>
          <p:cNvPr id="285" name="Google Shape;285;p26"/>
          <p:cNvPicPr preferRelativeResize="0"/>
          <p:nvPr/>
        </p:nvPicPr>
        <p:blipFill>
          <a:blip r:embed="rId9">
            <a:alphaModFix/>
          </a:blip>
          <a:stretch>
            <a:fillRect/>
          </a:stretch>
        </p:blipFill>
        <p:spPr>
          <a:xfrm>
            <a:off x="2102413" y="3718138"/>
            <a:ext cx="976150" cy="433800"/>
          </a:xfrm>
          <a:prstGeom prst="rect">
            <a:avLst/>
          </a:prstGeom>
          <a:noFill/>
          <a:ln>
            <a:noFill/>
          </a:ln>
        </p:spPr>
      </p:pic>
      <p:pic>
        <p:nvPicPr>
          <p:cNvPr id="286" name="Google Shape;286;p26"/>
          <p:cNvPicPr preferRelativeResize="0"/>
          <p:nvPr/>
        </p:nvPicPr>
        <p:blipFill>
          <a:blip r:embed="rId10">
            <a:alphaModFix/>
          </a:blip>
          <a:stretch>
            <a:fillRect/>
          </a:stretch>
        </p:blipFill>
        <p:spPr>
          <a:xfrm>
            <a:off x="252074" y="3610050"/>
            <a:ext cx="951375" cy="675975"/>
          </a:xfrm>
          <a:prstGeom prst="rect">
            <a:avLst/>
          </a:prstGeom>
          <a:noFill/>
          <a:ln>
            <a:noFill/>
          </a:ln>
        </p:spPr>
      </p:pic>
      <p:sp>
        <p:nvSpPr>
          <p:cNvPr id="287" name="Google Shape;287;p26"/>
          <p:cNvSpPr/>
          <p:nvPr/>
        </p:nvSpPr>
        <p:spPr>
          <a:xfrm>
            <a:off x="252075" y="3263850"/>
            <a:ext cx="3624300" cy="346200"/>
          </a:xfrm>
          <a:prstGeom prst="rect">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rPr>
              <a:t>Non-fuel </a:t>
            </a:r>
            <a:r>
              <a:rPr lang="en" sz="1200">
                <a:solidFill>
                  <a:schemeClr val="lt1"/>
                </a:solidFill>
              </a:rPr>
              <a:t>hedging</a:t>
            </a:r>
            <a:r>
              <a:rPr lang="en" sz="1200">
                <a:solidFill>
                  <a:schemeClr val="lt1"/>
                </a:solidFill>
              </a:rPr>
              <a:t> company successes</a:t>
            </a:r>
            <a:endParaRPr sz="1200">
              <a:solidFill>
                <a:schemeClr val="lt1"/>
              </a:solidFill>
            </a:endParaRPr>
          </a:p>
        </p:txBody>
      </p:sp>
      <p:sp>
        <p:nvSpPr>
          <p:cNvPr id="288" name="Google Shape;288;p26"/>
          <p:cNvSpPr txBox="1"/>
          <p:nvPr/>
        </p:nvSpPr>
        <p:spPr>
          <a:xfrm>
            <a:off x="1123950" y="3690785"/>
            <a:ext cx="10611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2"/>
                </a:solidFill>
              </a:rPr>
              <a:t>Revenue: ~ $8bn </a:t>
            </a:r>
            <a:endParaRPr b="1" sz="700">
              <a:solidFill>
                <a:schemeClr val="dk2"/>
              </a:solidFill>
            </a:endParaRPr>
          </a:p>
          <a:p>
            <a:pPr indent="0" lvl="0" marL="0" rtl="0" algn="l">
              <a:spcBef>
                <a:spcPts val="0"/>
              </a:spcBef>
              <a:spcAft>
                <a:spcPts val="0"/>
              </a:spcAft>
              <a:buNone/>
            </a:pPr>
            <a:r>
              <a:rPr b="1" lang="en" sz="700">
                <a:solidFill>
                  <a:schemeClr val="dk2"/>
                </a:solidFill>
              </a:rPr>
              <a:t>Operating Margins: ~8% </a:t>
            </a:r>
            <a:endParaRPr b="1" sz="700">
              <a:solidFill>
                <a:schemeClr val="dk2"/>
              </a:solidFill>
            </a:endParaRPr>
          </a:p>
        </p:txBody>
      </p:sp>
      <p:sp>
        <p:nvSpPr>
          <p:cNvPr id="289" name="Google Shape;289;p26"/>
          <p:cNvSpPr txBox="1"/>
          <p:nvPr/>
        </p:nvSpPr>
        <p:spPr>
          <a:xfrm>
            <a:off x="1123950" y="4197288"/>
            <a:ext cx="11049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2"/>
                </a:solidFill>
              </a:rPr>
              <a:t>Revenue: ~ $581m </a:t>
            </a:r>
            <a:endParaRPr b="1" sz="700">
              <a:solidFill>
                <a:schemeClr val="dk2"/>
              </a:solidFill>
            </a:endParaRPr>
          </a:p>
          <a:p>
            <a:pPr indent="0" lvl="0" marL="0" rtl="0" algn="l">
              <a:spcBef>
                <a:spcPts val="0"/>
              </a:spcBef>
              <a:spcAft>
                <a:spcPts val="0"/>
              </a:spcAft>
              <a:buNone/>
            </a:pPr>
            <a:r>
              <a:rPr b="1" lang="en" sz="700">
                <a:solidFill>
                  <a:schemeClr val="dk2"/>
                </a:solidFill>
              </a:rPr>
              <a:t>Operating Margins: 4.3% </a:t>
            </a:r>
            <a:endParaRPr b="1" sz="700">
              <a:solidFill>
                <a:schemeClr val="dk2"/>
              </a:solidFill>
            </a:endParaRPr>
          </a:p>
        </p:txBody>
      </p:sp>
      <p:sp>
        <p:nvSpPr>
          <p:cNvPr id="290" name="Google Shape;290;p26"/>
          <p:cNvSpPr txBox="1"/>
          <p:nvPr/>
        </p:nvSpPr>
        <p:spPr>
          <a:xfrm>
            <a:off x="2952750" y="3690785"/>
            <a:ext cx="10611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2"/>
                </a:solidFill>
              </a:rPr>
              <a:t>Revenue: ~ $25bn </a:t>
            </a:r>
            <a:endParaRPr b="1" sz="700">
              <a:solidFill>
                <a:schemeClr val="dk2"/>
              </a:solidFill>
            </a:endParaRPr>
          </a:p>
          <a:p>
            <a:pPr indent="0" lvl="0" marL="0" rtl="0" algn="l">
              <a:spcBef>
                <a:spcPts val="0"/>
              </a:spcBef>
              <a:spcAft>
                <a:spcPts val="0"/>
              </a:spcAft>
              <a:buNone/>
            </a:pPr>
            <a:r>
              <a:rPr b="1" lang="en" sz="700">
                <a:solidFill>
                  <a:schemeClr val="dk2"/>
                </a:solidFill>
              </a:rPr>
              <a:t>Operating Margins: ~12% </a:t>
            </a:r>
            <a:endParaRPr b="1" sz="700">
              <a:solidFill>
                <a:schemeClr val="dk2"/>
              </a:solidFill>
            </a:endParaRPr>
          </a:p>
        </p:txBody>
      </p:sp>
      <p:sp>
        <p:nvSpPr>
          <p:cNvPr id="291" name="Google Shape;291;p26"/>
          <p:cNvSpPr txBox="1"/>
          <p:nvPr/>
        </p:nvSpPr>
        <p:spPr>
          <a:xfrm>
            <a:off x="2952750" y="4147985"/>
            <a:ext cx="10611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2"/>
                </a:solidFill>
              </a:rPr>
              <a:t>Revenue: ~ $359m </a:t>
            </a:r>
            <a:endParaRPr b="1" sz="700">
              <a:solidFill>
                <a:schemeClr val="dk2"/>
              </a:solidFill>
            </a:endParaRPr>
          </a:p>
          <a:p>
            <a:pPr indent="0" lvl="0" marL="0" rtl="0" algn="l">
              <a:spcBef>
                <a:spcPts val="0"/>
              </a:spcBef>
              <a:spcAft>
                <a:spcPts val="0"/>
              </a:spcAft>
              <a:buNone/>
            </a:pPr>
            <a:r>
              <a:rPr b="1" lang="en" sz="700">
                <a:solidFill>
                  <a:schemeClr val="dk2"/>
                </a:solidFill>
              </a:rPr>
              <a:t>Operating Margins: ~ -5%</a:t>
            </a:r>
            <a:endParaRPr b="1" sz="700">
              <a:solidFill>
                <a:schemeClr val="dk2"/>
              </a:solidFill>
            </a:endParaRPr>
          </a:p>
        </p:txBody>
      </p:sp>
      <p:cxnSp>
        <p:nvCxnSpPr>
          <p:cNvPr id="292" name="Google Shape;292;p26"/>
          <p:cNvCxnSpPr/>
          <p:nvPr/>
        </p:nvCxnSpPr>
        <p:spPr>
          <a:xfrm flipH="1" rot="10800000">
            <a:off x="175875" y="3244675"/>
            <a:ext cx="8874000" cy="300"/>
          </a:xfrm>
          <a:prstGeom prst="straightConnector1">
            <a:avLst/>
          </a:prstGeom>
          <a:noFill/>
          <a:ln cap="flat" cmpd="sng" w="9525">
            <a:solidFill>
              <a:schemeClr val="dk2"/>
            </a:solidFill>
            <a:prstDash val="solid"/>
            <a:round/>
            <a:headEnd len="med" w="med" type="none"/>
            <a:tailEnd len="med" w="med" type="none"/>
          </a:ln>
        </p:spPr>
      </p:cxnSp>
      <p:pic>
        <p:nvPicPr>
          <p:cNvPr id="293" name="Google Shape;293;p26"/>
          <p:cNvPicPr preferRelativeResize="0"/>
          <p:nvPr/>
        </p:nvPicPr>
        <p:blipFill>
          <a:blip r:embed="rId11">
            <a:alphaModFix/>
          </a:blip>
          <a:stretch>
            <a:fillRect/>
          </a:stretch>
        </p:blipFill>
        <p:spPr>
          <a:xfrm>
            <a:off x="0" y="4502968"/>
            <a:ext cx="9144001" cy="7095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83100" y="93650"/>
            <a:ext cx="7589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61111"/>
              <a:buFont typeface="Arial"/>
              <a:buNone/>
            </a:pPr>
            <a:r>
              <a:rPr lang="en" sz="1800">
                <a:solidFill>
                  <a:srgbClr val="006B6E"/>
                </a:solidFill>
              </a:rPr>
              <a:t>Thesis 3: Past revenue accretive CAPEX to continue paying off and future margin accretive CAPEX to set in - Past CAPEX</a:t>
            </a:r>
            <a:endParaRPr sz="1800">
              <a:solidFill>
                <a:srgbClr val="006B6E"/>
              </a:solidFill>
            </a:endParaRPr>
          </a:p>
          <a:p>
            <a:pPr indent="0" lvl="0" marL="0" rtl="0" algn="l">
              <a:spcBef>
                <a:spcPts val="0"/>
              </a:spcBef>
              <a:spcAft>
                <a:spcPts val="0"/>
              </a:spcAft>
              <a:buNone/>
            </a:pPr>
            <a:r>
              <a:t/>
            </a:r>
            <a:endParaRPr/>
          </a:p>
        </p:txBody>
      </p:sp>
      <p:pic>
        <p:nvPicPr>
          <p:cNvPr id="299" name="Google Shape;299;p27" title="Cathay-Pacific-Logo-500x281.png"/>
          <p:cNvPicPr preferRelativeResize="0"/>
          <p:nvPr/>
        </p:nvPicPr>
        <p:blipFill>
          <a:blip r:embed="rId3">
            <a:alphaModFix/>
          </a:blip>
          <a:stretch>
            <a:fillRect/>
          </a:stretch>
        </p:blipFill>
        <p:spPr>
          <a:xfrm>
            <a:off x="7672475" y="-3"/>
            <a:ext cx="1308025" cy="735100"/>
          </a:xfrm>
          <a:prstGeom prst="rect">
            <a:avLst/>
          </a:prstGeom>
          <a:noFill/>
          <a:ln>
            <a:noFill/>
          </a:ln>
        </p:spPr>
      </p:pic>
      <p:pic>
        <p:nvPicPr>
          <p:cNvPr id="300" name="Google Shape;300;p27"/>
          <p:cNvPicPr preferRelativeResize="0"/>
          <p:nvPr/>
        </p:nvPicPr>
        <p:blipFill>
          <a:blip r:embed="rId4">
            <a:alphaModFix/>
          </a:blip>
          <a:stretch>
            <a:fillRect/>
          </a:stretch>
        </p:blipFill>
        <p:spPr>
          <a:xfrm>
            <a:off x="100100" y="1414475"/>
            <a:ext cx="3203224" cy="1932276"/>
          </a:xfrm>
          <a:prstGeom prst="rect">
            <a:avLst/>
          </a:prstGeom>
          <a:noFill/>
          <a:ln>
            <a:noFill/>
          </a:ln>
        </p:spPr>
      </p:pic>
      <p:pic>
        <p:nvPicPr>
          <p:cNvPr id="301" name="Google Shape;301;p27"/>
          <p:cNvPicPr preferRelativeResize="0"/>
          <p:nvPr/>
        </p:nvPicPr>
        <p:blipFill>
          <a:blip r:embed="rId5">
            <a:alphaModFix/>
          </a:blip>
          <a:stretch>
            <a:fillRect/>
          </a:stretch>
        </p:blipFill>
        <p:spPr>
          <a:xfrm>
            <a:off x="54338" y="709100"/>
            <a:ext cx="3150925" cy="675975"/>
          </a:xfrm>
          <a:prstGeom prst="rect">
            <a:avLst/>
          </a:prstGeom>
          <a:noFill/>
          <a:ln>
            <a:noFill/>
          </a:ln>
        </p:spPr>
      </p:pic>
      <p:sp>
        <p:nvSpPr>
          <p:cNvPr id="302" name="Google Shape;302;p27"/>
          <p:cNvSpPr txBox="1"/>
          <p:nvPr/>
        </p:nvSpPr>
        <p:spPr>
          <a:xfrm>
            <a:off x="1213388" y="1052763"/>
            <a:ext cx="21357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Impact"/>
                <a:ea typeface="Impact"/>
                <a:cs typeface="Impact"/>
                <a:sym typeface="Impact"/>
              </a:rPr>
              <a:t>Acquired by Cathay (2019)</a:t>
            </a:r>
            <a:endParaRPr b="1">
              <a:solidFill>
                <a:srgbClr val="FF0000"/>
              </a:solidFill>
              <a:latin typeface="Impact"/>
              <a:ea typeface="Impact"/>
              <a:cs typeface="Impact"/>
              <a:sym typeface="Impact"/>
            </a:endParaRPr>
          </a:p>
        </p:txBody>
      </p:sp>
      <p:sp>
        <p:nvSpPr>
          <p:cNvPr id="303" name="Google Shape;303;p27"/>
          <p:cNvSpPr/>
          <p:nvPr/>
        </p:nvSpPr>
        <p:spPr>
          <a:xfrm>
            <a:off x="3307650" y="873988"/>
            <a:ext cx="1760700" cy="346200"/>
          </a:xfrm>
          <a:prstGeom prst="rect">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rPr>
              <a:t>Ancillary Revenue Expansion</a:t>
            </a:r>
            <a:endParaRPr sz="1200">
              <a:solidFill>
                <a:schemeClr val="lt1"/>
              </a:solidFill>
            </a:endParaRPr>
          </a:p>
        </p:txBody>
      </p:sp>
      <p:sp>
        <p:nvSpPr>
          <p:cNvPr id="304" name="Google Shape;304;p27"/>
          <p:cNvSpPr/>
          <p:nvPr/>
        </p:nvSpPr>
        <p:spPr>
          <a:xfrm>
            <a:off x="5124238" y="873988"/>
            <a:ext cx="1961400" cy="346200"/>
          </a:xfrm>
          <a:prstGeom prst="rect">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rPr>
              <a:t>Productivity</a:t>
            </a:r>
            <a:endParaRPr sz="1200">
              <a:solidFill>
                <a:schemeClr val="lt1"/>
              </a:solidFill>
            </a:endParaRPr>
          </a:p>
        </p:txBody>
      </p:sp>
      <p:sp>
        <p:nvSpPr>
          <p:cNvPr id="305" name="Google Shape;305;p27"/>
          <p:cNvSpPr/>
          <p:nvPr/>
        </p:nvSpPr>
        <p:spPr>
          <a:xfrm>
            <a:off x="7141538" y="873988"/>
            <a:ext cx="1961400" cy="346200"/>
          </a:xfrm>
          <a:prstGeom prst="rect">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rPr>
              <a:t>Timeliness &amp; Offerings Expansion</a:t>
            </a:r>
            <a:endParaRPr sz="1200">
              <a:solidFill>
                <a:schemeClr val="lt1"/>
              </a:solidFill>
            </a:endParaRPr>
          </a:p>
        </p:txBody>
      </p:sp>
      <p:sp>
        <p:nvSpPr>
          <p:cNvPr id="306" name="Google Shape;306;p27"/>
          <p:cNvSpPr txBox="1"/>
          <p:nvPr/>
        </p:nvSpPr>
        <p:spPr>
          <a:xfrm>
            <a:off x="3708488" y="560992"/>
            <a:ext cx="5241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Continual progress</a:t>
            </a:r>
            <a:r>
              <a:rPr lang="en" sz="1300">
                <a:solidFill>
                  <a:schemeClr val="dk1"/>
                </a:solidFill>
              </a:rPr>
              <a:t> on fundamental budget airline revenue drivers…</a:t>
            </a:r>
            <a:endParaRPr sz="1300">
              <a:solidFill>
                <a:schemeClr val="dk1"/>
              </a:solidFill>
            </a:endParaRPr>
          </a:p>
        </p:txBody>
      </p:sp>
      <p:pic>
        <p:nvPicPr>
          <p:cNvPr id="307" name="Google Shape;307;p27"/>
          <p:cNvPicPr preferRelativeResize="0"/>
          <p:nvPr/>
        </p:nvPicPr>
        <p:blipFill>
          <a:blip r:embed="rId6">
            <a:alphaModFix/>
          </a:blip>
          <a:stretch>
            <a:fillRect/>
          </a:stretch>
        </p:blipFill>
        <p:spPr>
          <a:xfrm>
            <a:off x="152400" y="3376150"/>
            <a:ext cx="3150900" cy="1355400"/>
          </a:xfrm>
          <a:prstGeom prst="rect">
            <a:avLst/>
          </a:prstGeom>
          <a:noFill/>
          <a:ln>
            <a:noFill/>
          </a:ln>
        </p:spPr>
      </p:pic>
      <p:sp>
        <p:nvSpPr>
          <p:cNvPr id="308" name="Google Shape;308;p27"/>
          <p:cNvSpPr txBox="1"/>
          <p:nvPr/>
        </p:nvSpPr>
        <p:spPr>
          <a:xfrm>
            <a:off x="3330950" y="1301800"/>
            <a:ext cx="1760700" cy="18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New differentiation on checked baggage tiers: </a:t>
            </a:r>
            <a:endParaRPr sz="1000">
              <a:solidFill>
                <a:schemeClr val="dk1"/>
              </a:solidFill>
            </a:endParaRPr>
          </a:p>
          <a:p>
            <a:pPr indent="0" lvl="0" marL="0" rtl="0" algn="l">
              <a:spcBef>
                <a:spcPts val="0"/>
              </a:spcBef>
              <a:spcAft>
                <a:spcPts val="0"/>
              </a:spcAft>
              <a:buNone/>
            </a:pPr>
            <a:r>
              <a:rPr b="1" lang="en" sz="1000">
                <a:solidFill>
                  <a:schemeClr val="dk1"/>
                </a:solidFill>
              </a:rPr>
              <a:t>Ultra Lite, Lite, Essential, Max (</a:t>
            </a:r>
            <a:r>
              <a:rPr lang="en" sz="1000">
                <a:solidFill>
                  <a:schemeClr val="dk1"/>
                </a:solidFill>
              </a:rPr>
              <a:t>06/2024)</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Klook &amp; HK Express upcoming partnership for more experiences booking &amp; giveaways (named ‘LIVE MORE’ campaign, 10/2024)</a:t>
            </a:r>
            <a:endParaRPr sz="1000">
              <a:solidFill>
                <a:schemeClr val="dk1"/>
              </a:solidFill>
            </a:endParaRPr>
          </a:p>
        </p:txBody>
      </p:sp>
      <p:sp>
        <p:nvSpPr>
          <p:cNvPr id="309" name="Google Shape;309;p27"/>
          <p:cNvSpPr txBox="1"/>
          <p:nvPr/>
        </p:nvSpPr>
        <p:spPr>
          <a:xfrm>
            <a:off x="5119275" y="1301800"/>
            <a:ext cx="1961400" cy="18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Collaboration with Google BigQuery &amp; </a:t>
            </a:r>
            <a:r>
              <a:rPr lang="en" sz="1000">
                <a:solidFill>
                  <a:schemeClr val="dk1"/>
                </a:solidFill>
              </a:rPr>
              <a:t>Vertex</a:t>
            </a:r>
            <a:r>
              <a:rPr lang="en" sz="1000">
                <a:solidFill>
                  <a:schemeClr val="dk1"/>
                </a:solidFill>
              </a:rPr>
              <a:t> AI for food menu experiences data, customer survey analysis</a:t>
            </a:r>
            <a:endParaRPr b="1" sz="1000">
              <a:solidFill>
                <a:schemeClr val="dk1"/>
              </a:solidFill>
            </a:endParaRPr>
          </a:p>
          <a:p>
            <a:pPr indent="0" lvl="0" marL="0" rtl="0" algn="l">
              <a:spcBef>
                <a:spcPts val="0"/>
              </a:spcBef>
              <a:spcAft>
                <a:spcPts val="0"/>
              </a:spcAft>
              <a:buNone/>
            </a:pPr>
            <a:r>
              <a:rPr lang="en" sz="1000">
                <a:solidFill>
                  <a:schemeClr val="dk1"/>
                </a:solidFill>
              </a:rPr>
              <a:t>(05/2024)</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Phasing out routes like Don Mueang, Kumamoto with lower yield and replacing it with flights to Cheongju, Daegu, Sendai, Komatsu in Mid 2025</a:t>
            </a:r>
            <a:endParaRPr sz="1000">
              <a:solidFill>
                <a:schemeClr val="dk1"/>
              </a:solidFill>
            </a:endParaRPr>
          </a:p>
        </p:txBody>
      </p:sp>
      <p:sp>
        <p:nvSpPr>
          <p:cNvPr id="310" name="Google Shape;310;p27"/>
          <p:cNvSpPr txBox="1"/>
          <p:nvPr/>
        </p:nvSpPr>
        <p:spPr>
          <a:xfrm>
            <a:off x="7050638" y="1118113"/>
            <a:ext cx="1236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In recent news…</a:t>
            </a:r>
            <a:endParaRPr sz="1000">
              <a:solidFill>
                <a:schemeClr val="dk1"/>
              </a:solidFill>
            </a:endParaRPr>
          </a:p>
        </p:txBody>
      </p:sp>
      <p:pic>
        <p:nvPicPr>
          <p:cNvPr id="311" name="Google Shape;311;p27"/>
          <p:cNvPicPr preferRelativeResize="0"/>
          <p:nvPr/>
        </p:nvPicPr>
        <p:blipFill>
          <a:blip r:embed="rId7">
            <a:alphaModFix/>
          </a:blip>
          <a:stretch>
            <a:fillRect/>
          </a:stretch>
        </p:blipFill>
        <p:spPr>
          <a:xfrm>
            <a:off x="7141513" y="1359100"/>
            <a:ext cx="1961400" cy="346200"/>
          </a:xfrm>
          <a:prstGeom prst="rect">
            <a:avLst/>
          </a:prstGeom>
          <a:noFill/>
          <a:ln>
            <a:noFill/>
          </a:ln>
          <a:effectLst>
            <a:outerShdw blurRad="57150" rotWithShape="0" algn="bl" dir="21540000" dist="19050">
              <a:srgbClr val="000000"/>
            </a:outerShdw>
          </a:effectLst>
        </p:spPr>
      </p:pic>
      <p:pic>
        <p:nvPicPr>
          <p:cNvPr id="312" name="Google Shape;312;p27"/>
          <p:cNvPicPr preferRelativeResize="0"/>
          <p:nvPr/>
        </p:nvPicPr>
        <p:blipFill>
          <a:blip r:embed="rId8">
            <a:alphaModFix/>
          </a:blip>
          <a:stretch>
            <a:fillRect/>
          </a:stretch>
        </p:blipFill>
        <p:spPr>
          <a:xfrm>
            <a:off x="7141513" y="1725800"/>
            <a:ext cx="1961399" cy="424650"/>
          </a:xfrm>
          <a:prstGeom prst="rect">
            <a:avLst/>
          </a:prstGeom>
          <a:noFill/>
          <a:ln>
            <a:noFill/>
          </a:ln>
          <a:effectLst>
            <a:outerShdw blurRad="57150" rotWithShape="0" algn="bl" dir="21540000" dist="19050">
              <a:srgbClr val="000000"/>
            </a:outerShdw>
          </a:effectLst>
        </p:spPr>
      </p:pic>
      <p:graphicFrame>
        <p:nvGraphicFramePr>
          <p:cNvPr id="313" name="Google Shape;313;p27"/>
          <p:cNvGraphicFramePr/>
          <p:nvPr/>
        </p:nvGraphicFramePr>
        <p:xfrm>
          <a:off x="3409250" y="3246275"/>
          <a:ext cx="3000000" cy="3000000"/>
        </p:xfrm>
        <a:graphic>
          <a:graphicData uri="http://schemas.openxmlformats.org/drawingml/2006/table">
            <a:tbl>
              <a:tblPr>
                <a:noFill/>
                <a:tableStyleId>{A95E15FD-6920-4336-B1CB-0821B9A9096C}</a:tableStyleId>
              </a:tblPr>
              <a:tblGrid>
                <a:gridCol w="1422200"/>
                <a:gridCol w="1422200"/>
                <a:gridCol w="1422200"/>
                <a:gridCol w="1422200"/>
              </a:tblGrid>
              <a:tr h="370950">
                <a:tc>
                  <a:txBody>
                    <a:bodyPr/>
                    <a:lstStyle/>
                    <a:p>
                      <a:pPr indent="0" lvl="0" marL="0" rtl="0" algn="ctr">
                        <a:lnSpc>
                          <a:spcPct val="115000"/>
                        </a:lnSpc>
                        <a:spcBef>
                          <a:spcPts val="0"/>
                        </a:spcBef>
                        <a:spcAft>
                          <a:spcPts val="0"/>
                        </a:spcAft>
                        <a:buNone/>
                      </a:pPr>
                      <a:r>
                        <a:rPr b="1" lang="en">
                          <a:solidFill>
                            <a:schemeClr val="lt1"/>
                          </a:solidFill>
                          <a:latin typeface="Calibri"/>
                          <a:ea typeface="Calibri"/>
                          <a:cs typeface="Calibri"/>
                          <a:sym typeface="Calibri"/>
                        </a:rPr>
                        <a:t>Year</a:t>
                      </a:r>
                      <a:endParaRPr b="1">
                        <a:solidFill>
                          <a:schemeClr val="lt1"/>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6A6D"/>
                    </a:solidFill>
                  </a:tcPr>
                </a:tc>
                <a:tc>
                  <a:txBody>
                    <a:bodyPr/>
                    <a:lstStyle/>
                    <a:p>
                      <a:pPr indent="0" lvl="0" marL="0" rtl="0" algn="ctr">
                        <a:lnSpc>
                          <a:spcPct val="115000"/>
                        </a:lnSpc>
                        <a:spcBef>
                          <a:spcPts val="0"/>
                        </a:spcBef>
                        <a:spcAft>
                          <a:spcPts val="0"/>
                        </a:spcAft>
                        <a:buNone/>
                      </a:pPr>
                      <a:r>
                        <a:rPr b="1" lang="en">
                          <a:solidFill>
                            <a:schemeClr val="lt1"/>
                          </a:solidFill>
                          <a:latin typeface="Calibri"/>
                          <a:ea typeface="Calibri"/>
                          <a:cs typeface="Calibri"/>
                          <a:sym typeface="Calibri"/>
                        </a:rPr>
                        <a:t>Load Factor</a:t>
                      </a:r>
                      <a:endParaRPr b="1">
                        <a:solidFill>
                          <a:schemeClr val="lt1"/>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6A6D"/>
                    </a:solidFill>
                  </a:tcPr>
                </a:tc>
                <a:tc>
                  <a:txBody>
                    <a:bodyPr/>
                    <a:lstStyle/>
                    <a:p>
                      <a:pPr indent="0" lvl="0" marL="0" rtl="0" algn="ctr">
                        <a:lnSpc>
                          <a:spcPct val="115000"/>
                        </a:lnSpc>
                        <a:spcBef>
                          <a:spcPts val="0"/>
                        </a:spcBef>
                        <a:spcAft>
                          <a:spcPts val="0"/>
                        </a:spcAft>
                        <a:buNone/>
                      </a:pPr>
                      <a:r>
                        <a:rPr b="1" lang="en">
                          <a:solidFill>
                            <a:schemeClr val="lt1"/>
                          </a:solidFill>
                          <a:latin typeface="Calibri"/>
                          <a:ea typeface="Calibri"/>
                          <a:cs typeface="Calibri"/>
                          <a:sym typeface="Calibri"/>
                        </a:rPr>
                        <a:t>Passenger Yield</a:t>
                      </a:r>
                      <a:endParaRPr b="1">
                        <a:solidFill>
                          <a:schemeClr val="lt1"/>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6A6D"/>
                    </a:solidFill>
                  </a:tcPr>
                </a:tc>
                <a:tc>
                  <a:txBody>
                    <a:bodyPr/>
                    <a:lstStyle/>
                    <a:p>
                      <a:pPr indent="0" lvl="0" marL="0" rtl="0" algn="ctr">
                        <a:lnSpc>
                          <a:spcPct val="115000"/>
                        </a:lnSpc>
                        <a:spcBef>
                          <a:spcPts val="0"/>
                        </a:spcBef>
                        <a:spcAft>
                          <a:spcPts val="0"/>
                        </a:spcAft>
                        <a:buNone/>
                      </a:pPr>
                      <a:r>
                        <a:rPr b="1" lang="en">
                          <a:solidFill>
                            <a:schemeClr val="lt1"/>
                          </a:solidFill>
                          <a:latin typeface="Calibri"/>
                          <a:ea typeface="Calibri"/>
                          <a:cs typeface="Calibri"/>
                          <a:sym typeface="Calibri"/>
                        </a:rPr>
                        <a:t>RPK</a:t>
                      </a:r>
                      <a:endParaRPr b="1">
                        <a:solidFill>
                          <a:schemeClr val="lt1"/>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6A6D"/>
                    </a:solidFill>
                  </a:tcPr>
                </a:tc>
              </a:tr>
              <a:tr h="26300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2024 (Latest Year)</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~83%</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52.2 cents</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11481 million</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8825">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2020 (Covid Year)</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~70%</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29 cents</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1480 million</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15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2019 (Pre-Covid)</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~88%</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37 cents</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5200 million</a:t>
                      </a:r>
                      <a:endParaRPr sz="1100">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14" name="Google Shape;314;p27"/>
          <p:cNvSpPr/>
          <p:nvPr/>
        </p:nvSpPr>
        <p:spPr>
          <a:xfrm rot="-5400000">
            <a:off x="4721500" y="4018225"/>
            <a:ext cx="848700" cy="319200"/>
          </a:xfrm>
          <a:prstGeom prst="uturnArrow">
            <a:avLst>
              <a:gd fmla="val 25000" name="adj1"/>
              <a:gd fmla="val 25000" name="adj2"/>
              <a:gd fmla="val 25000" name="adj3"/>
              <a:gd fmla="val 43750" name="adj4"/>
              <a:gd fmla="val 75000" name="adj5"/>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0000"/>
                </a:solidFill>
                <a:latin typeface="Impact"/>
                <a:ea typeface="Impact"/>
                <a:cs typeface="Impact"/>
                <a:sym typeface="Impact"/>
              </a:rPr>
              <a:t>Spare capacity</a:t>
            </a:r>
            <a:endParaRPr b="1" sz="700">
              <a:solidFill>
                <a:srgbClr val="FF0000"/>
              </a:solidFill>
              <a:latin typeface="Impact"/>
              <a:ea typeface="Impact"/>
              <a:cs typeface="Impact"/>
              <a:sym typeface="Impact"/>
            </a:endParaRPr>
          </a:p>
        </p:txBody>
      </p:sp>
      <p:pic>
        <p:nvPicPr>
          <p:cNvPr id="315" name="Google Shape;315;p27"/>
          <p:cNvPicPr preferRelativeResize="0"/>
          <p:nvPr/>
        </p:nvPicPr>
        <p:blipFill>
          <a:blip r:embed="rId9">
            <a:alphaModFix/>
          </a:blip>
          <a:stretch>
            <a:fillRect/>
          </a:stretch>
        </p:blipFill>
        <p:spPr>
          <a:xfrm>
            <a:off x="0" y="4502968"/>
            <a:ext cx="9144001" cy="709564"/>
          </a:xfrm>
          <a:prstGeom prst="rect">
            <a:avLst/>
          </a:prstGeom>
          <a:noFill/>
          <a:ln>
            <a:noFill/>
          </a:ln>
        </p:spPr>
      </p:pic>
      <p:pic>
        <p:nvPicPr>
          <p:cNvPr id="316" name="Google Shape;316;p27"/>
          <p:cNvPicPr preferRelativeResize="0"/>
          <p:nvPr/>
        </p:nvPicPr>
        <p:blipFill>
          <a:blip r:embed="rId10">
            <a:alphaModFix/>
          </a:blip>
          <a:stretch>
            <a:fillRect/>
          </a:stretch>
        </p:blipFill>
        <p:spPr>
          <a:xfrm>
            <a:off x="7131575" y="2170950"/>
            <a:ext cx="1976428" cy="1064676"/>
          </a:xfrm>
          <a:prstGeom prst="rect">
            <a:avLst/>
          </a:prstGeom>
          <a:noFill/>
          <a:ln>
            <a:noFill/>
          </a:ln>
        </p:spPr>
      </p:pic>
      <p:sp>
        <p:nvSpPr>
          <p:cNvPr id="317" name="Google Shape;317;p27"/>
          <p:cNvSpPr txBox="1"/>
          <p:nvPr/>
        </p:nvSpPr>
        <p:spPr>
          <a:xfrm>
            <a:off x="7067479" y="2075175"/>
            <a:ext cx="12597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2"/>
                </a:solidFill>
              </a:rPr>
              <a:t>Air + Ferry Network (04/2024)</a:t>
            </a:r>
            <a:endParaRPr b="1" sz="7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8"/>
          <p:cNvSpPr txBox="1"/>
          <p:nvPr>
            <p:ph type="title"/>
          </p:nvPr>
        </p:nvSpPr>
        <p:spPr>
          <a:xfrm>
            <a:off x="110125" y="93125"/>
            <a:ext cx="719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006B6E"/>
                </a:solidFill>
              </a:rPr>
              <a:t>The</a:t>
            </a:r>
            <a:r>
              <a:rPr lang="en" sz="1600">
                <a:solidFill>
                  <a:srgbClr val="006B6E"/>
                </a:solidFill>
              </a:rPr>
              <a:t>sis 3: Past revenue accretive CAPEX to continue paying off and future margin accretive CAPEX to set in - Upcoming CAPEX</a:t>
            </a:r>
            <a:endParaRPr sz="1600">
              <a:solidFill>
                <a:srgbClr val="006B6E"/>
              </a:solidFill>
            </a:endParaRPr>
          </a:p>
        </p:txBody>
      </p:sp>
      <p:pic>
        <p:nvPicPr>
          <p:cNvPr id="323" name="Google Shape;323;p28" title="Cathay-Pacific-Logo-500x281.png"/>
          <p:cNvPicPr preferRelativeResize="0"/>
          <p:nvPr/>
        </p:nvPicPr>
        <p:blipFill>
          <a:blip r:embed="rId3">
            <a:alphaModFix/>
          </a:blip>
          <a:stretch>
            <a:fillRect/>
          </a:stretch>
        </p:blipFill>
        <p:spPr>
          <a:xfrm>
            <a:off x="7672475" y="-3"/>
            <a:ext cx="1308025" cy="735100"/>
          </a:xfrm>
          <a:prstGeom prst="rect">
            <a:avLst/>
          </a:prstGeom>
          <a:noFill/>
          <a:ln>
            <a:noFill/>
          </a:ln>
        </p:spPr>
      </p:pic>
      <p:grpSp>
        <p:nvGrpSpPr>
          <p:cNvPr id="324" name="Google Shape;324;p28"/>
          <p:cNvGrpSpPr/>
          <p:nvPr/>
        </p:nvGrpSpPr>
        <p:grpSpPr>
          <a:xfrm>
            <a:off x="187952" y="735206"/>
            <a:ext cx="4672070" cy="2304097"/>
            <a:chOff x="394526" y="2527368"/>
            <a:chExt cx="3888531" cy="2315908"/>
          </a:xfrm>
        </p:grpSpPr>
        <p:pic>
          <p:nvPicPr>
            <p:cNvPr id="325" name="Google Shape;325;p28"/>
            <p:cNvPicPr preferRelativeResize="0"/>
            <p:nvPr/>
          </p:nvPicPr>
          <p:blipFill>
            <a:blip r:embed="rId4">
              <a:alphaModFix/>
            </a:blip>
            <a:stretch>
              <a:fillRect/>
            </a:stretch>
          </p:blipFill>
          <p:spPr>
            <a:xfrm>
              <a:off x="394526" y="2527376"/>
              <a:ext cx="3853926" cy="2315900"/>
            </a:xfrm>
            <a:prstGeom prst="rect">
              <a:avLst/>
            </a:prstGeom>
            <a:noFill/>
            <a:ln>
              <a:noFill/>
            </a:ln>
          </p:spPr>
        </p:pic>
        <p:sp>
          <p:nvSpPr>
            <p:cNvPr id="326" name="Google Shape;326;p28"/>
            <p:cNvSpPr txBox="1"/>
            <p:nvPr/>
          </p:nvSpPr>
          <p:spPr>
            <a:xfrm>
              <a:off x="2945657" y="2527368"/>
              <a:ext cx="1337400" cy="7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rPr>
                <a:t>New and upcoming renewals and planned depreciation will improve the fleet age for Cathay and achieve much greater efficiency</a:t>
              </a:r>
              <a:endParaRPr sz="950">
                <a:solidFill>
                  <a:schemeClr val="dk1"/>
                </a:solidFill>
              </a:endParaRPr>
            </a:p>
          </p:txBody>
        </p:sp>
      </p:grpSp>
      <p:grpSp>
        <p:nvGrpSpPr>
          <p:cNvPr id="327" name="Google Shape;327;p28"/>
          <p:cNvGrpSpPr/>
          <p:nvPr/>
        </p:nvGrpSpPr>
        <p:grpSpPr>
          <a:xfrm>
            <a:off x="4946325" y="683725"/>
            <a:ext cx="4134174" cy="3957975"/>
            <a:chOff x="-6675" y="683725"/>
            <a:chExt cx="4134174" cy="3957975"/>
          </a:xfrm>
        </p:grpSpPr>
        <p:pic>
          <p:nvPicPr>
            <p:cNvPr id="328" name="Google Shape;328;p28"/>
            <p:cNvPicPr preferRelativeResize="0"/>
            <p:nvPr/>
          </p:nvPicPr>
          <p:blipFill>
            <a:blip r:embed="rId5">
              <a:alphaModFix/>
            </a:blip>
            <a:stretch>
              <a:fillRect/>
            </a:stretch>
          </p:blipFill>
          <p:spPr>
            <a:xfrm>
              <a:off x="-6675" y="683725"/>
              <a:ext cx="3956375" cy="858950"/>
            </a:xfrm>
            <a:prstGeom prst="rect">
              <a:avLst/>
            </a:prstGeom>
            <a:noFill/>
            <a:ln>
              <a:noFill/>
            </a:ln>
          </p:spPr>
        </p:pic>
        <p:pic>
          <p:nvPicPr>
            <p:cNvPr id="329" name="Google Shape;329;p28"/>
            <p:cNvPicPr preferRelativeResize="0"/>
            <p:nvPr/>
          </p:nvPicPr>
          <p:blipFill>
            <a:blip r:embed="rId6">
              <a:alphaModFix/>
            </a:blip>
            <a:stretch>
              <a:fillRect/>
            </a:stretch>
          </p:blipFill>
          <p:spPr>
            <a:xfrm>
              <a:off x="0" y="1484375"/>
              <a:ext cx="4127499" cy="1029825"/>
            </a:xfrm>
            <a:prstGeom prst="rect">
              <a:avLst/>
            </a:prstGeom>
            <a:noFill/>
            <a:ln>
              <a:noFill/>
            </a:ln>
          </p:spPr>
        </p:pic>
        <p:sp>
          <p:nvSpPr>
            <p:cNvPr id="330" name="Google Shape;330;p28"/>
            <p:cNvSpPr txBox="1"/>
            <p:nvPr/>
          </p:nvSpPr>
          <p:spPr>
            <a:xfrm>
              <a:off x="327213" y="725175"/>
              <a:ext cx="32268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Boeing 777-9 - 12 % less fuel + 400 capacity</a:t>
              </a:r>
              <a:endParaRPr sz="1000">
                <a:solidFill>
                  <a:schemeClr val="dk2"/>
                </a:solidFill>
              </a:endParaRPr>
            </a:p>
          </p:txBody>
        </p:sp>
        <p:sp>
          <p:nvSpPr>
            <p:cNvPr id="331" name="Google Shape;331;p28"/>
            <p:cNvSpPr txBox="1"/>
            <p:nvPr/>
          </p:nvSpPr>
          <p:spPr>
            <a:xfrm>
              <a:off x="327225" y="1640900"/>
              <a:ext cx="31455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Airbus A350F - 40% </a:t>
              </a:r>
              <a:r>
                <a:rPr lang="en" sz="1000">
                  <a:solidFill>
                    <a:schemeClr val="dk2"/>
                  </a:solidFill>
                </a:rPr>
                <a:t>less fuel  + 111 tonnes payload</a:t>
              </a:r>
              <a:endParaRPr sz="1000">
                <a:solidFill>
                  <a:schemeClr val="dk2"/>
                </a:solidFill>
              </a:endParaRPr>
            </a:p>
          </p:txBody>
        </p:sp>
        <p:pic>
          <p:nvPicPr>
            <p:cNvPr id="332" name="Google Shape;332;p28"/>
            <p:cNvPicPr preferRelativeResize="0"/>
            <p:nvPr/>
          </p:nvPicPr>
          <p:blipFill>
            <a:blip r:embed="rId7">
              <a:alphaModFix/>
            </a:blip>
            <a:stretch>
              <a:fillRect/>
            </a:stretch>
          </p:blipFill>
          <p:spPr>
            <a:xfrm>
              <a:off x="41600" y="2704512"/>
              <a:ext cx="3859825" cy="994913"/>
            </a:xfrm>
            <a:prstGeom prst="rect">
              <a:avLst/>
            </a:prstGeom>
            <a:noFill/>
            <a:ln>
              <a:noFill/>
            </a:ln>
          </p:spPr>
        </p:pic>
        <p:sp>
          <p:nvSpPr>
            <p:cNvPr id="333" name="Google Shape;333;p28"/>
            <p:cNvSpPr txBox="1"/>
            <p:nvPr/>
          </p:nvSpPr>
          <p:spPr>
            <a:xfrm>
              <a:off x="327225" y="2687900"/>
              <a:ext cx="27579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A320 Neo - 20% less fuel + 244 capacity</a:t>
              </a:r>
              <a:endParaRPr sz="1000">
                <a:solidFill>
                  <a:schemeClr val="dk2"/>
                </a:solidFill>
              </a:endParaRPr>
            </a:p>
          </p:txBody>
        </p:sp>
        <p:pic>
          <p:nvPicPr>
            <p:cNvPr id="334" name="Google Shape;334;p28"/>
            <p:cNvPicPr preferRelativeResize="0"/>
            <p:nvPr/>
          </p:nvPicPr>
          <p:blipFill>
            <a:blip r:embed="rId8">
              <a:alphaModFix/>
            </a:blip>
            <a:stretch>
              <a:fillRect/>
            </a:stretch>
          </p:blipFill>
          <p:spPr>
            <a:xfrm>
              <a:off x="65100" y="3700250"/>
              <a:ext cx="4055849" cy="941450"/>
            </a:xfrm>
            <a:prstGeom prst="rect">
              <a:avLst/>
            </a:prstGeom>
            <a:noFill/>
            <a:ln>
              <a:noFill/>
            </a:ln>
          </p:spPr>
        </p:pic>
        <p:sp>
          <p:nvSpPr>
            <p:cNvPr id="335" name="Google Shape;335;p28"/>
            <p:cNvSpPr txBox="1"/>
            <p:nvPr/>
          </p:nvSpPr>
          <p:spPr>
            <a:xfrm>
              <a:off x="327225" y="3813950"/>
              <a:ext cx="24960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A330-900 - 25% less fuel + 465 capacity</a:t>
              </a:r>
              <a:endParaRPr sz="1000">
                <a:solidFill>
                  <a:schemeClr val="dk2"/>
                </a:solidFill>
              </a:endParaRPr>
            </a:p>
          </p:txBody>
        </p:sp>
      </p:grpSp>
      <p:sp>
        <p:nvSpPr>
          <p:cNvPr id="336" name="Google Shape;336;p28"/>
          <p:cNvSpPr/>
          <p:nvPr/>
        </p:nvSpPr>
        <p:spPr>
          <a:xfrm>
            <a:off x="2657775" y="3109975"/>
            <a:ext cx="2202174" cy="735102"/>
          </a:xfrm>
          <a:prstGeom prst="flowChartTerminator">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rPr>
              <a:t>Average p</a:t>
            </a:r>
            <a:r>
              <a:rPr lang="en" sz="1200">
                <a:solidFill>
                  <a:schemeClr val="lt1"/>
                </a:solidFill>
              </a:rPr>
              <a:t>otential fuel OPEX savings of ~ HKD90k per flight</a:t>
            </a:r>
            <a:endParaRPr sz="1200">
              <a:solidFill>
                <a:schemeClr val="lt1"/>
              </a:solidFill>
            </a:endParaRPr>
          </a:p>
        </p:txBody>
      </p:sp>
      <p:sp>
        <p:nvSpPr>
          <p:cNvPr id="337" name="Google Shape;337;p28"/>
          <p:cNvSpPr/>
          <p:nvPr/>
        </p:nvSpPr>
        <p:spPr>
          <a:xfrm>
            <a:off x="219375" y="3109975"/>
            <a:ext cx="2202174" cy="735102"/>
          </a:xfrm>
          <a:prstGeom prst="flowChartTerminator">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rPr>
              <a:t>New passenger fleet acquisitions capacity </a:t>
            </a:r>
            <a:r>
              <a:rPr lang="en" sz="1200">
                <a:solidFill>
                  <a:schemeClr val="lt1"/>
                </a:solidFill>
              </a:rPr>
              <a:t>can on average carry 40 more passenger per flight</a:t>
            </a:r>
            <a:endParaRPr sz="1200">
              <a:solidFill>
                <a:schemeClr val="lt1"/>
              </a:solidFill>
            </a:endParaRPr>
          </a:p>
        </p:txBody>
      </p:sp>
      <p:sp>
        <p:nvSpPr>
          <p:cNvPr id="338" name="Google Shape;338;p28"/>
          <p:cNvSpPr/>
          <p:nvPr/>
        </p:nvSpPr>
        <p:spPr>
          <a:xfrm>
            <a:off x="219375" y="3948175"/>
            <a:ext cx="2202174" cy="735102"/>
          </a:xfrm>
          <a:prstGeom prst="flowChartTerminator">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rPr>
              <a:t>New cargo fleet acquisitions capacity can on average carry 12 tonne more goods</a:t>
            </a:r>
            <a:endParaRPr sz="1200">
              <a:solidFill>
                <a:schemeClr val="lt1"/>
              </a:solidFill>
            </a:endParaRPr>
          </a:p>
        </p:txBody>
      </p:sp>
      <p:sp>
        <p:nvSpPr>
          <p:cNvPr id="339" name="Google Shape;339;p28"/>
          <p:cNvSpPr/>
          <p:nvPr/>
        </p:nvSpPr>
        <p:spPr>
          <a:xfrm>
            <a:off x="2657775" y="3948175"/>
            <a:ext cx="2202174" cy="735102"/>
          </a:xfrm>
          <a:prstGeom prst="flowChartTerminator">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rPr>
              <a:t>Right to replace ~1/2 of its fleets (Current size: 179)</a:t>
            </a:r>
            <a:endParaRPr sz="1200">
              <a:solidFill>
                <a:schemeClr val="lt1"/>
              </a:solidFill>
            </a:endParaRPr>
          </a:p>
        </p:txBody>
      </p:sp>
      <p:pic>
        <p:nvPicPr>
          <p:cNvPr id="340" name="Google Shape;340;p28"/>
          <p:cNvPicPr preferRelativeResize="0"/>
          <p:nvPr/>
        </p:nvPicPr>
        <p:blipFill>
          <a:blip r:embed="rId9">
            <a:alphaModFix/>
          </a:blip>
          <a:stretch>
            <a:fillRect/>
          </a:stretch>
        </p:blipFill>
        <p:spPr>
          <a:xfrm>
            <a:off x="0" y="4502968"/>
            <a:ext cx="9144001" cy="7095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9"/>
          <p:cNvSpPr txBox="1"/>
          <p:nvPr>
            <p:ph type="title"/>
          </p:nvPr>
        </p:nvSpPr>
        <p:spPr>
          <a:xfrm>
            <a:off x="173425" y="2187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20">
                <a:solidFill>
                  <a:srgbClr val="006B6E"/>
                </a:solidFill>
              </a:rPr>
              <a:t>Environment, Social and Governance</a:t>
            </a:r>
            <a:endParaRPr sz="1720">
              <a:solidFill>
                <a:srgbClr val="006B6E"/>
              </a:solidFill>
            </a:endParaRPr>
          </a:p>
        </p:txBody>
      </p:sp>
      <p:pic>
        <p:nvPicPr>
          <p:cNvPr id="346" name="Google Shape;346;p29" title="Cathay-Pacific-Logo-500x281.png"/>
          <p:cNvPicPr preferRelativeResize="0"/>
          <p:nvPr/>
        </p:nvPicPr>
        <p:blipFill>
          <a:blip r:embed="rId3">
            <a:alphaModFix/>
          </a:blip>
          <a:stretch>
            <a:fillRect/>
          </a:stretch>
        </p:blipFill>
        <p:spPr>
          <a:xfrm>
            <a:off x="7672475" y="-3"/>
            <a:ext cx="1308025" cy="735100"/>
          </a:xfrm>
          <a:prstGeom prst="rect">
            <a:avLst/>
          </a:prstGeom>
          <a:noFill/>
          <a:ln>
            <a:noFill/>
          </a:ln>
        </p:spPr>
      </p:pic>
      <p:sp>
        <p:nvSpPr>
          <p:cNvPr id="347" name="Google Shape;347;p29"/>
          <p:cNvSpPr/>
          <p:nvPr/>
        </p:nvSpPr>
        <p:spPr>
          <a:xfrm>
            <a:off x="234575" y="1242499"/>
            <a:ext cx="2836500" cy="735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Signed an agreement with Aemetis in 2022 to purchase sustainable fuel over the next 7 years</a:t>
            </a:r>
            <a:endParaRPr sz="1200"/>
          </a:p>
        </p:txBody>
      </p:sp>
      <p:sp>
        <p:nvSpPr>
          <p:cNvPr id="348" name="Google Shape;348;p29"/>
          <p:cNvSpPr/>
          <p:nvPr/>
        </p:nvSpPr>
        <p:spPr>
          <a:xfrm>
            <a:off x="3071075" y="1128325"/>
            <a:ext cx="1031700" cy="963300"/>
          </a:xfrm>
          <a:prstGeom prst="flowChartConnector">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rPr>
              <a:t>38 Million US Gallons</a:t>
            </a:r>
            <a:endParaRPr sz="1100">
              <a:solidFill>
                <a:schemeClr val="lt1"/>
              </a:solidFill>
            </a:endParaRPr>
          </a:p>
        </p:txBody>
      </p:sp>
      <p:sp>
        <p:nvSpPr>
          <p:cNvPr id="349" name="Google Shape;349;p29"/>
          <p:cNvSpPr/>
          <p:nvPr/>
        </p:nvSpPr>
        <p:spPr>
          <a:xfrm>
            <a:off x="3071075" y="2276663"/>
            <a:ext cx="1031700" cy="963300"/>
          </a:xfrm>
          <a:prstGeom prst="flowChartConnector">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10% of TFC</a:t>
            </a:r>
            <a:endParaRPr sz="1200">
              <a:solidFill>
                <a:schemeClr val="lt1"/>
              </a:solidFill>
            </a:endParaRPr>
          </a:p>
        </p:txBody>
      </p:sp>
      <p:sp>
        <p:nvSpPr>
          <p:cNvPr id="350" name="Google Shape;350;p29"/>
          <p:cNvSpPr/>
          <p:nvPr/>
        </p:nvSpPr>
        <p:spPr>
          <a:xfrm>
            <a:off x="234575" y="2455499"/>
            <a:ext cx="2836500" cy="735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Among the first airlines in the world to commit a target by 2030</a:t>
            </a:r>
            <a:endParaRPr sz="1200"/>
          </a:p>
        </p:txBody>
      </p:sp>
      <p:sp>
        <p:nvSpPr>
          <p:cNvPr id="351" name="Google Shape;351;p29"/>
          <p:cNvSpPr/>
          <p:nvPr/>
        </p:nvSpPr>
        <p:spPr>
          <a:xfrm>
            <a:off x="234575" y="3668499"/>
            <a:ext cx="2836500" cy="735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Partnership with global brands to </a:t>
            </a:r>
            <a:r>
              <a:rPr lang="en" sz="1200">
                <a:solidFill>
                  <a:schemeClr val="dk1"/>
                </a:solidFill>
              </a:rPr>
              <a:t>accelerate the initiative</a:t>
            </a:r>
            <a:endParaRPr sz="1200"/>
          </a:p>
        </p:txBody>
      </p:sp>
      <p:sp>
        <p:nvSpPr>
          <p:cNvPr id="352" name="Google Shape;352;p29"/>
          <p:cNvSpPr/>
          <p:nvPr/>
        </p:nvSpPr>
        <p:spPr>
          <a:xfrm>
            <a:off x="3071075" y="3554350"/>
            <a:ext cx="1031700" cy="963300"/>
          </a:xfrm>
          <a:prstGeom prst="flowChartConnector">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15 </a:t>
            </a:r>
            <a:r>
              <a:rPr lang="en" sz="1100">
                <a:solidFill>
                  <a:schemeClr val="lt1"/>
                </a:solidFill>
              </a:rPr>
              <a:t>Partners</a:t>
            </a:r>
            <a:endParaRPr sz="1100">
              <a:solidFill>
                <a:schemeClr val="lt1"/>
              </a:solidFill>
            </a:endParaRPr>
          </a:p>
        </p:txBody>
      </p:sp>
      <p:sp>
        <p:nvSpPr>
          <p:cNvPr id="353" name="Google Shape;353;p29"/>
          <p:cNvSpPr txBox="1"/>
          <p:nvPr/>
        </p:nvSpPr>
        <p:spPr>
          <a:xfrm>
            <a:off x="140525" y="659675"/>
            <a:ext cx="5356200" cy="33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Hong Kong’s First Sustainable Aviation Fuel (SAF) Initiative</a:t>
            </a:r>
            <a:endParaRPr b="1">
              <a:solidFill>
                <a:schemeClr val="dk1"/>
              </a:solidFill>
            </a:endParaRPr>
          </a:p>
          <a:p>
            <a:pPr indent="0" lvl="0" marL="0" rtl="0" algn="l">
              <a:spcBef>
                <a:spcPts val="1200"/>
              </a:spcBef>
              <a:spcAft>
                <a:spcPts val="0"/>
              </a:spcAft>
              <a:buNone/>
            </a:pPr>
            <a:r>
              <a:t/>
            </a:r>
            <a:endParaRPr sz="1800">
              <a:solidFill>
                <a:schemeClr val="dk2"/>
              </a:solidFill>
            </a:endParaRPr>
          </a:p>
        </p:txBody>
      </p:sp>
      <p:pic>
        <p:nvPicPr>
          <p:cNvPr id="354" name="Google Shape;354;p29"/>
          <p:cNvPicPr preferRelativeResize="0"/>
          <p:nvPr/>
        </p:nvPicPr>
        <p:blipFill>
          <a:blip r:embed="rId4">
            <a:alphaModFix/>
          </a:blip>
          <a:stretch>
            <a:fillRect/>
          </a:stretch>
        </p:blipFill>
        <p:spPr>
          <a:xfrm>
            <a:off x="4693177" y="1173177"/>
            <a:ext cx="656687" cy="656687"/>
          </a:xfrm>
          <a:prstGeom prst="rect">
            <a:avLst/>
          </a:prstGeom>
          <a:noFill/>
          <a:ln>
            <a:noFill/>
          </a:ln>
        </p:spPr>
      </p:pic>
      <p:sp>
        <p:nvSpPr>
          <p:cNvPr id="355" name="Google Shape;355;p29"/>
          <p:cNvSpPr txBox="1"/>
          <p:nvPr/>
        </p:nvSpPr>
        <p:spPr>
          <a:xfrm>
            <a:off x="5540975" y="954525"/>
            <a:ext cx="330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Improvement of carbon emissions (intensity) since the 1990s by 30% by replacing older aircrafts with newer, more efficient next-generation aircrafts</a:t>
            </a:r>
            <a:endParaRPr sz="1200">
              <a:solidFill>
                <a:schemeClr val="dk1"/>
              </a:solidFill>
            </a:endParaRPr>
          </a:p>
        </p:txBody>
      </p:sp>
      <p:pic>
        <p:nvPicPr>
          <p:cNvPr id="356" name="Google Shape;356;p29"/>
          <p:cNvPicPr preferRelativeResize="0"/>
          <p:nvPr/>
        </p:nvPicPr>
        <p:blipFill>
          <a:blip r:embed="rId5">
            <a:alphaModFix/>
          </a:blip>
          <a:stretch>
            <a:fillRect/>
          </a:stretch>
        </p:blipFill>
        <p:spPr>
          <a:xfrm>
            <a:off x="4819300" y="2276675"/>
            <a:ext cx="3874721" cy="2328950"/>
          </a:xfrm>
          <a:prstGeom prst="rect">
            <a:avLst/>
          </a:prstGeom>
          <a:noFill/>
          <a:ln>
            <a:noFill/>
          </a:ln>
        </p:spPr>
      </p:pic>
      <p:sp>
        <p:nvSpPr>
          <p:cNvPr id="357" name="Google Shape;357;p29"/>
          <p:cNvSpPr txBox="1"/>
          <p:nvPr/>
        </p:nvSpPr>
        <p:spPr>
          <a:xfrm>
            <a:off x="4819300" y="1977500"/>
            <a:ext cx="3981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Scope 1: CO2 </a:t>
            </a:r>
            <a:r>
              <a:rPr lang="en" sz="700">
                <a:solidFill>
                  <a:schemeClr val="dk1"/>
                </a:solidFill>
              </a:rPr>
              <a:t>occurred</a:t>
            </a:r>
            <a:r>
              <a:rPr lang="en" sz="700">
                <a:solidFill>
                  <a:schemeClr val="dk1"/>
                </a:solidFill>
              </a:rPr>
              <a:t> from direct emitting sources controlled by or owned by Cathay </a:t>
            </a:r>
            <a:endParaRPr sz="700">
              <a:solidFill>
                <a:schemeClr val="dk1"/>
              </a:solidFill>
            </a:endParaRPr>
          </a:p>
        </p:txBody>
      </p:sp>
      <p:pic>
        <p:nvPicPr>
          <p:cNvPr id="358" name="Google Shape;358;p29"/>
          <p:cNvPicPr preferRelativeResize="0"/>
          <p:nvPr/>
        </p:nvPicPr>
        <p:blipFill>
          <a:blip r:embed="rId6">
            <a:alphaModFix/>
          </a:blip>
          <a:stretch>
            <a:fillRect/>
          </a:stretch>
        </p:blipFill>
        <p:spPr>
          <a:xfrm>
            <a:off x="0" y="4502968"/>
            <a:ext cx="9144001" cy="7095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0"/>
          <p:cNvSpPr txBox="1"/>
          <p:nvPr>
            <p:ph type="title"/>
          </p:nvPr>
        </p:nvSpPr>
        <p:spPr>
          <a:xfrm>
            <a:off x="146550" y="2187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20">
                <a:solidFill>
                  <a:srgbClr val="006B6E"/>
                </a:solidFill>
              </a:rPr>
              <a:t>Environment, Social and Governance</a:t>
            </a:r>
            <a:endParaRPr sz="1720">
              <a:solidFill>
                <a:srgbClr val="006B6E"/>
              </a:solidFill>
            </a:endParaRPr>
          </a:p>
        </p:txBody>
      </p:sp>
      <p:pic>
        <p:nvPicPr>
          <p:cNvPr id="364" name="Google Shape;364;p30" title="Cathay-Pacific-Logo-500x281.png"/>
          <p:cNvPicPr preferRelativeResize="0"/>
          <p:nvPr/>
        </p:nvPicPr>
        <p:blipFill>
          <a:blip r:embed="rId3">
            <a:alphaModFix/>
          </a:blip>
          <a:stretch>
            <a:fillRect/>
          </a:stretch>
        </p:blipFill>
        <p:spPr>
          <a:xfrm>
            <a:off x="7672475" y="-3"/>
            <a:ext cx="1308025" cy="735100"/>
          </a:xfrm>
          <a:prstGeom prst="rect">
            <a:avLst/>
          </a:prstGeom>
          <a:noFill/>
          <a:ln>
            <a:noFill/>
          </a:ln>
        </p:spPr>
      </p:pic>
      <p:sp>
        <p:nvSpPr>
          <p:cNvPr id="365" name="Google Shape;365;p30"/>
          <p:cNvSpPr txBox="1"/>
          <p:nvPr/>
        </p:nvSpPr>
        <p:spPr>
          <a:xfrm>
            <a:off x="102150" y="2804750"/>
            <a:ext cx="29364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Social </a:t>
            </a:r>
            <a:endParaRPr sz="1800">
              <a:solidFill>
                <a:schemeClr val="dk2"/>
              </a:solidFill>
            </a:endParaRPr>
          </a:p>
        </p:txBody>
      </p:sp>
      <p:pic>
        <p:nvPicPr>
          <p:cNvPr id="366" name="Google Shape;366;p30"/>
          <p:cNvPicPr preferRelativeResize="0"/>
          <p:nvPr/>
        </p:nvPicPr>
        <p:blipFill rotWithShape="1">
          <a:blip r:embed="rId4">
            <a:alphaModFix/>
          </a:blip>
          <a:srcRect b="0" l="5758" r="0" t="0"/>
          <a:stretch/>
        </p:blipFill>
        <p:spPr>
          <a:xfrm>
            <a:off x="6601150" y="817901"/>
            <a:ext cx="2285676" cy="1455168"/>
          </a:xfrm>
          <a:prstGeom prst="rect">
            <a:avLst/>
          </a:prstGeom>
          <a:noFill/>
          <a:ln>
            <a:noFill/>
          </a:ln>
        </p:spPr>
      </p:pic>
      <p:sp>
        <p:nvSpPr>
          <p:cNvPr id="367" name="Google Shape;367;p30"/>
          <p:cNvSpPr txBox="1"/>
          <p:nvPr/>
        </p:nvSpPr>
        <p:spPr>
          <a:xfrm>
            <a:off x="6466300" y="562213"/>
            <a:ext cx="29364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Bloomberg’s ESG Disclosure Score</a:t>
            </a:r>
            <a:endParaRPr>
              <a:solidFill>
                <a:schemeClr val="dk2"/>
              </a:solidFill>
            </a:endParaRPr>
          </a:p>
        </p:txBody>
      </p:sp>
      <p:pic>
        <p:nvPicPr>
          <p:cNvPr id="368" name="Google Shape;368;p30"/>
          <p:cNvPicPr preferRelativeResize="0"/>
          <p:nvPr/>
        </p:nvPicPr>
        <p:blipFill>
          <a:blip r:embed="rId5">
            <a:alphaModFix/>
          </a:blip>
          <a:stretch>
            <a:fillRect/>
          </a:stretch>
        </p:blipFill>
        <p:spPr>
          <a:xfrm>
            <a:off x="3998400" y="1073989"/>
            <a:ext cx="658100" cy="658100"/>
          </a:xfrm>
          <a:prstGeom prst="rect">
            <a:avLst/>
          </a:prstGeom>
          <a:noFill/>
          <a:ln>
            <a:noFill/>
          </a:ln>
        </p:spPr>
      </p:pic>
      <p:sp>
        <p:nvSpPr>
          <p:cNvPr id="369" name="Google Shape;369;p30"/>
          <p:cNvSpPr txBox="1"/>
          <p:nvPr/>
        </p:nvSpPr>
        <p:spPr>
          <a:xfrm>
            <a:off x="4656500" y="1214488"/>
            <a:ext cx="188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98% completion rate of anti-bribery training</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370" name="Google Shape;370;p30"/>
          <p:cNvSpPr txBox="1"/>
          <p:nvPr/>
        </p:nvSpPr>
        <p:spPr>
          <a:xfrm>
            <a:off x="777288" y="3878250"/>
            <a:ext cx="314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One of the first airlines to introduce the Fatigue Risk Management System (FRMS) in 2011 with further enhancement and </a:t>
            </a:r>
            <a:r>
              <a:rPr lang="en" sz="1200">
                <a:solidFill>
                  <a:schemeClr val="dk1"/>
                </a:solidFill>
              </a:rPr>
              <a:t>expansion</a:t>
            </a:r>
            <a:r>
              <a:rPr lang="en" sz="1200">
                <a:solidFill>
                  <a:schemeClr val="dk1"/>
                </a:solidFill>
              </a:rPr>
              <a:t> in 2023</a:t>
            </a:r>
            <a:endParaRPr sz="1200">
              <a:solidFill>
                <a:schemeClr val="dk1"/>
              </a:solidFill>
            </a:endParaRPr>
          </a:p>
        </p:txBody>
      </p:sp>
      <p:sp>
        <p:nvSpPr>
          <p:cNvPr id="371" name="Google Shape;371;p30"/>
          <p:cNvSpPr txBox="1"/>
          <p:nvPr/>
        </p:nvSpPr>
        <p:spPr>
          <a:xfrm>
            <a:off x="3960750" y="562225"/>
            <a:ext cx="1308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Governance</a:t>
            </a:r>
            <a:endParaRPr sz="1800">
              <a:solidFill>
                <a:schemeClr val="dk2"/>
              </a:solidFill>
            </a:endParaRPr>
          </a:p>
        </p:txBody>
      </p:sp>
      <p:pic>
        <p:nvPicPr>
          <p:cNvPr id="372" name="Google Shape;372;p30"/>
          <p:cNvPicPr preferRelativeResize="0"/>
          <p:nvPr/>
        </p:nvPicPr>
        <p:blipFill>
          <a:blip r:embed="rId6">
            <a:alphaModFix/>
          </a:blip>
          <a:stretch>
            <a:fillRect/>
          </a:stretch>
        </p:blipFill>
        <p:spPr>
          <a:xfrm>
            <a:off x="175900" y="4064450"/>
            <a:ext cx="546400" cy="546400"/>
          </a:xfrm>
          <a:prstGeom prst="rect">
            <a:avLst/>
          </a:prstGeom>
          <a:noFill/>
          <a:ln>
            <a:noFill/>
          </a:ln>
        </p:spPr>
      </p:pic>
      <p:sp>
        <p:nvSpPr>
          <p:cNvPr id="373" name="Google Shape;373;p30"/>
          <p:cNvSpPr txBox="1"/>
          <p:nvPr/>
        </p:nvSpPr>
        <p:spPr>
          <a:xfrm>
            <a:off x="146550" y="527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Sustainable/Green Initiatives </a:t>
            </a:r>
            <a:endParaRPr/>
          </a:p>
        </p:txBody>
      </p:sp>
      <p:pic>
        <p:nvPicPr>
          <p:cNvPr id="374" name="Google Shape;374;p30"/>
          <p:cNvPicPr preferRelativeResize="0"/>
          <p:nvPr/>
        </p:nvPicPr>
        <p:blipFill>
          <a:blip r:embed="rId7">
            <a:alphaModFix/>
          </a:blip>
          <a:stretch>
            <a:fillRect/>
          </a:stretch>
        </p:blipFill>
        <p:spPr>
          <a:xfrm>
            <a:off x="110000" y="1052200"/>
            <a:ext cx="735000" cy="735000"/>
          </a:xfrm>
          <a:prstGeom prst="rect">
            <a:avLst/>
          </a:prstGeom>
          <a:noFill/>
          <a:ln>
            <a:noFill/>
          </a:ln>
        </p:spPr>
      </p:pic>
      <p:sp>
        <p:nvSpPr>
          <p:cNvPr id="375" name="Google Shape;375;p30"/>
          <p:cNvSpPr txBox="1"/>
          <p:nvPr/>
        </p:nvSpPr>
        <p:spPr>
          <a:xfrm>
            <a:off x="842000" y="1032863"/>
            <a:ext cx="2836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YoY Increase: </a:t>
            </a:r>
            <a:endParaRPr sz="1200">
              <a:solidFill>
                <a:schemeClr val="dk1"/>
              </a:solidFill>
            </a:endParaRPr>
          </a:p>
          <a:p>
            <a:pPr indent="0" lvl="0" marL="0" rtl="0" algn="ctr">
              <a:spcBef>
                <a:spcPts val="0"/>
              </a:spcBef>
              <a:spcAft>
                <a:spcPts val="0"/>
              </a:spcAft>
              <a:buNone/>
            </a:pPr>
            <a:r>
              <a:rPr lang="en" sz="1200">
                <a:solidFill>
                  <a:schemeClr val="dk1"/>
                </a:solidFill>
              </a:rPr>
              <a:t>73% of total seafood purchased from certified sustainable sources in 2023</a:t>
            </a:r>
            <a:endParaRPr sz="1200">
              <a:solidFill>
                <a:schemeClr val="dk1"/>
              </a:solidFill>
            </a:endParaRPr>
          </a:p>
        </p:txBody>
      </p:sp>
      <p:pic>
        <p:nvPicPr>
          <p:cNvPr id="376" name="Google Shape;376;p30"/>
          <p:cNvPicPr preferRelativeResize="0"/>
          <p:nvPr/>
        </p:nvPicPr>
        <p:blipFill>
          <a:blip r:embed="rId8">
            <a:alphaModFix/>
          </a:blip>
          <a:stretch>
            <a:fillRect/>
          </a:stretch>
        </p:blipFill>
        <p:spPr>
          <a:xfrm>
            <a:off x="56775" y="1958773"/>
            <a:ext cx="841450" cy="841428"/>
          </a:xfrm>
          <a:prstGeom prst="rect">
            <a:avLst/>
          </a:prstGeom>
          <a:noFill/>
          <a:ln>
            <a:noFill/>
          </a:ln>
        </p:spPr>
      </p:pic>
      <p:sp>
        <p:nvSpPr>
          <p:cNvPr id="377" name="Google Shape;377;p30"/>
          <p:cNvSpPr txBox="1"/>
          <p:nvPr/>
        </p:nvSpPr>
        <p:spPr>
          <a:xfrm>
            <a:off x="798500" y="1958775"/>
            <a:ext cx="2923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Exceeded 2022 target set in 2019 to reduce SUP by 50% (387m pieces)</a:t>
            </a:r>
            <a:endParaRPr sz="1200">
              <a:solidFill>
                <a:schemeClr val="dk1"/>
              </a:solidFill>
            </a:endParaRPr>
          </a:p>
          <a:p>
            <a:pPr indent="0" lvl="0" marL="0" rtl="0" algn="ctr">
              <a:spcBef>
                <a:spcPts val="0"/>
              </a:spcBef>
              <a:spcAft>
                <a:spcPts val="0"/>
              </a:spcAft>
              <a:buNone/>
            </a:pPr>
            <a:r>
              <a:rPr lang="en" sz="1200">
                <a:solidFill>
                  <a:schemeClr val="dk1"/>
                </a:solidFill>
              </a:rPr>
              <a:t>New 2025 target: Reduce SUP to 1.5 pieces per passenger</a:t>
            </a:r>
            <a:endParaRPr sz="1200">
              <a:solidFill>
                <a:schemeClr val="dk1"/>
              </a:solidFill>
            </a:endParaRPr>
          </a:p>
        </p:txBody>
      </p:sp>
      <p:pic>
        <p:nvPicPr>
          <p:cNvPr id="378" name="Google Shape;378;p30"/>
          <p:cNvPicPr preferRelativeResize="0"/>
          <p:nvPr/>
        </p:nvPicPr>
        <p:blipFill>
          <a:blip r:embed="rId9">
            <a:alphaModFix/>
          </a:blip>
          <a:stretch>
            <a:fillRect/>
          </a:stretch>
        </p:blipFill>
        <p:spPr>
          <a:xfrm>
            <a:off x="3913888" y="1958763"/>
            <a:ext cx="658125" cy="658125"/>
          </a:xfrm>
          <a:prstGeom prst="rect">
            <a:avLst/>
          </a:prstGeom>
          <a:noFill/>
          <a:ln>
            <a:noFill/>
          </a:ln>
        </p:spPr>
      </p:pic>
      <p:sp>
        <p:nvSpPr>
          <p:cNvPr id="379" name="Google Shape;379;p30"/>
          <p:cNvSpPr txBox="1"/>
          <p:nvPr/>
        </p:nvSpPr>
        <p:spPr>
          <a:xfrm>
            <a:off x="4503675" y="1958775"/>
            <a:ext cx="188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Senior 2025 Target: 35% (Current: 27%)</a:t>
            </a:r>
            <a:endParaRPr sz="1200">
              <a:solidFill>
                <a:schemeClr val="dk1"/>
              </a:solidFill>
            </a:endParaRPr>
          </a:p>
          <a:p>
            <a:pPr indent="0" lvl="0" marL="0" rtl="0" algn="l">
              <a:spcBef>
                <a:spcPts val="0"/>
              </a:spcBef>
              <a:spcAft>
                <a:spcPts val="0"/>
              </a:spcAft>
              <a:buNone/>
            </a:pPr>
            <a:r>
              <a:rPr lang="en" sz="1200">
                <a:solidFill>
                  <a:schemeClr val="dk1"/>
                </a:solidFill>
              </a:rPr>
              <a:t>Board 2027 Target: 30%</a:t>
            </a:r>
            <a:endParaRPr sz="1200">
              <a:solidFill>
                <a:schemeClr val="dk1"/>
              </a:solidFill>
            </a:endParaRPr>
          </a:p>
          <a:p>
            <a:pPr indent="0" lvl="0" marL="0" rtl="0" algn="l">
              <a:spcBef>
                <a:spcPts val="0"/>
              </a:spcBef>
              <a:spcAft>
                <a:spcPts val="0"/>
              </a:spcAft>
              <a:buNone/>
            </a:pPr>
            <a:r>
              <a:rPr lang="en" sz="1200">
                <a:solidFill>
                  <a:schemeClr val="dk1"/>
                </a:solidFill>
              </a:rPr>
              <a:t>(Current: 12%)</a:t>
            </a:r>
            <a:endParaRPr sz="1200">
              <a:solidFill>
                <a:schemeClr val="dk1"/>
              </a:solidFill>
            </a:endParaRPr>
          </a:p>
        </p:txBody>
      </p:sp>
      <p:pic>
        <p:nvPicPr>
          <p:cNvPr id="380" name="Google Shape;380;p30"/>
          <p:cNvPicPr preferRelativeResize="0"/>
          <p:nvPr/>
        </p:nvPicPr>
        <p:blipFill>
          <a:blip r:embed="rId10">
            <a:alphaModFix/>
          </a:blip>
          <a:stretch>
            <a:fillRect/>
          </a:stretch>
        </p:blipFill>
        <p:spPr>
          <a:xfrm>
            <a:off x="175900" y="3224800"/>
            <a:ext cx="592900" cy="592900"/>
          </a:xfrm>
          <a:prstGeom prst="rect">
            <a:avLst/>
          </a:prstGeom>
          <a:noFill/>
          <a:ln>
            <a:noFill/>
          </a:ln>
        </p:spPr>
      </p:pic>
      <p:sp>
        <p:nvSpPr>
          <p:cNvPr id="381" name="Google Shape;381;p30"/>
          <p:cNvSpPr txBox="1"/>
          <p:nvPr/>
        </p:nvSpPr>
        <p:spPr>
          <a:xfrm>
            <a:off x="822025" y="3224788"/>
            <a:ext cx="293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2,700 hours</a:t>
            </a:r>
            <a:r>
              <a:rPr lang="en" sz="1200">
                <a:solidFill>
                  <a:schemeClr val="dk1"/>
                </a:solidFill>
              </a:rPr>
              <a:t> of volunteer work in 2023</a:t>
            </a:r>
            <a:endParaRPr sz="1200">
              <a:solidFill>
                <a:schemeClr val="dk1"/>
              </a:solidFill>
            </a:endParaRPr>
          </a:p>
          <a:p>
            <a:pPr indent="0" lvl="0" marL="0" rtl="0" algn="l">
              <a:spcBef>
                <a:spcPts val="0"/>
              </a:spcBef>
              <a:spcAft>
                <a:spcPts val="0"/>
              </a:spcAft>
              <a:buNone/>
            </a:pPr>
            <a:r>
              <a:rPr lang="en" sz="1200">
                <a:solidFill>
                  <a:schemeClr val="dk1"/>
                </a:solidFill>
              </a:rPr>
              <a:t>Donation of </a:t>
            </a:r>
            <a:r>
              <a:rPr b="1" lang="en" sz="1200">
                <a:solidFill>
                  <a:schemeClr val="dk1"/>
                </a:solidFill>
              </a:rPr>
              <a:t>1,161,000 pieces</a:t>
            </a:r>
            <a:r>
              <a:rPr lang="en" sz="1200">
                <a:solidFill>
                  <a:schemeClr val="dk1"/>
                </a:solidFill>
              </a:rPr>
              <a:t> of everyday items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382" name="Google Shape;382;p30"/>
          <p:cNvSpPr txBox="1"/>
          <p:nvPr/>
        </p:nvSpPr>
        <p:spPr>
          <a:xfrm>
            <a:off x="4555825" y="2971775"/>
            <a:ext cx="1308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Accolades</a:t>
            </a:r>
            <a:endParaRPr sz="1800">
              <a:solidFill>
                <a:schemeClr val="dk2"/>
              </a:solidFill>
            </a:endParaRPr>
          </a:p>
        </p:txBody>
      </p:sp>
      <p:pic>
        <p:nvPicPr>
          <p:cNvPr id="383" name="Google Shape;383;p30"/>
          <p:cNvPicPr preferRelativeResize="0"/>
          <p:nvPr/>
        </p:nvPicPr>
        <p:blipFill>
          <a:blip r:embed="rId11">
            <a:alphaModFix/>
          </a:blip>
          <a:stretch>
            <a:fillRect/>
          </a:stretch>
        </p:blipFill>
        <p:spPr>
          <a:xfrm>
            <a:off x="3998402" y="2818488"/>
            <a:ext cx="592900" cy="592931"/>
          </a:xfrm>
          <a:prstGeom prst="rect">
            <a:avLst/>
          </a:prstGeom>
          <a:noFill/>
          <a:ln>
            <a:noFill/>
          </a:ln>
        </p:spPr>
      </p:pic>
      <p:pic>
        <p:nvPicPr>
          <p:cNvPr id="384" name="Google Shape;384;p30"/>
          <p:cNvPicPr preferRelativeResize="0"/>
          <p:nvPr/>
        </p:nvPicPr>
        <p:blipFill>
          <a:blip r:embed="rId12">
            <a:alphaModFix/>
          </a:blip>
          <a:stretch>
            <a:fillRect/>
          </a:stretch>
        </p:blipFill>
        <p:spPr>
          <a:xfrm>
            <a:off x="4135688" y="3462413"/>
            <a:ext cx="1975622" cy="277475"/>
          </a:xfrm>
          <a:prstGeom prst="rect">
            <a:avLst/>
          </a:prstGeom>
          <a:noFill/>
          <a:ln>
            <a:noFill/>
          </a:ln>
        </p:spPr>
      </p:pic>
      <p:pic>
        <p:nvPicPr>
          <p:cNvPr id="385" name="Google Shape;385;p30"/>
          <p:cNvPicPr preferRelativeResize="0"/>
          <p:nvPr/>
        </p:nvPicPr>
        <p:blipFill>
          <a:blip r:embed="rId13">
            <a:alphaModFix/>
          </a:blip>
          <a:stretch>
            <a:fillRect/>
          </a:stretch>
        </p:blipFill>
        <p:spPr>
          <a:xfrm>
            <a:off x="4135695" y="3784963"/>
            <a:ext cx="2442771" cy="277475"/>
          </a:xfrm>
          <a:prstGeom prst="rect">
            <a:avLst/>
          </a:prstGeom>
          <a:noFill/>
          <a:ln>
            <a:noFill/>
          </a:ln>
        </p:spPr>
      </p:pic>
      <p:pic>
        <p:nvPicPr>
          <p:cNvPr id="386" name="Google Shape;386;p30"/>
          <p:cNvPicPr preferRelativeResize="0"/>
          <p:nvPr/>
        </p:nvPicPr>
        <p:blipFill>
          <a:blip r:embed="rId14">
            <a:alphaModFix/>
          </a:blip>
          <a:stretch>
            <a:fillRect/>
          </a:stretch>
        </p:blipFill>
        <p:spPr>
          <a:xfrm>
            <a:off x="4135700" y="4107500"/>
            <a:ext cx="1462128" cy="572700"/>
          </a:xfrm>
          <a:prstGeom prst="rect">
            <a:avLst/>
          </a:prstGeom>
          <a:noFill/>
          <a:ln>
            <a:noFill/>
          </a:ln>
        </p:spPr>
      </p:pic>
      <p:pic>
        <p:nvPicPr>
          <p:cNvPr id="387" name="Google Shape;387;p30"/>
          <p:cNvPicPr preferRelativeResize="0"/>
          <p:nvPr/>
        </p:nvPicPr>
        <p:blipFill>
          <a:blip r:embed="rId15">
            <a:alphaModFix/>
          </a:blip>
          <a:stretch>
            <a:fillRect/>
          </a:stretch>
        </p:blipFill>
        <p:spPr>
          <a:xfrm>
            <a:off x="0" y="4502968"/>
            <a:ext cx="9144001" cy="7095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1"/>
          <p:cNvSpPr txBox="1"/>
          <p:nvPr>
            <p:ph type="title"/>
          </p:nvPr>
        </p:nvSpPr>
        <p:spPr>
          <a:xfrm>
            <a:off x="311700" y="218774"/>
            <a:ext cx="3754500" cy="36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600">
                <a:solidFill>
                  <a:srgbClr val="006B6E"/>
                </a:solidFill>
              </a:rPr>
              <a:t>Financial Performance Overview</a:t>
            </a:r>
            <a:endParaRPr sz="1600">
              <a:solidFill>
                <a:srgbClr val="006B6E"/>
              </a:solidFill>
            </a:endParaRPr>
          </a:p>
        </p:txBody>
      </p:sp>
      <p:pic>
        <p:nvPicPr>
          <p:cNvPr id="393" name="Google Shape;393;p31" title="Cathay-Pacific-Logo-500x281.png"/>
          <p:cNvPicPr preferRelativeResize="0"/>
          <p:nvPr/>
        </p:nvPicPr>
        <p:blipFill rotWithShape="1">
          <a:blip r:embed="rId3">
            <a:alphaModFix/>
          </a:blip>
          <a:srcRect b="0" l="0" r="0" t="0"/>
          <a:stretch/>
        </p:blipFill>
        <p:spPr>
          <a:xfrm>
            <a:off x="7672475" y="-3"/>
            <a:ext cx="1308025" cy="735100"/>
          </a:xfrm>
          <a:prstGeom prst="rect">
            <a:avLst/>
          </a:prstGeom>
          <a:noFill/>
          <a:ln>
            <a:noFill/>
          </a:ln>
        </p:spPr>
      </p:pic>
      <p:graphicFrame>
        <p:nvGraphicFramePr>
          <p:cNvPr id="394" name="Google Shape;394;p31"/>
          <p:cNvGraphicFramePr/>
          <p:nvPr/>
        </p:nvGraphicFramePr>
        <p:xfrm>
          <a:off x="372349" y="704236"/>
          <a:ext cx="3000000" cy="3000000"/>
        </p:xfrm>
        <a:graphic>
          <a:graphicData uri="http://schemas.openxmlformats.org/drawingml/2006/table">
            <a:tbl>
              <a:tblPr bandRow="1" firstRow="1">
                <a:noFill/>
                <a:tableStyleId>{CD11D801-18F5-4CCE-8565-8492CE5EE69E}</a:tableStyleId>
              </a:tblPr>
              <a:tblGrid>
                <a:gridCol w="1916250"/>
                <a:gridCol w="1056025"/>
                <a:gridCol w="1056025"/>
                <a:gridCol w="1056025"/>
                <a:gridCol w="1056025"/>
                <a:gridCol w="1056025"/>
                <a:gridCol w="1056025"/>
              </a:tblGrid>
              <a:tr h="197250">
                <a:tc>
                  <a:txBody>
                    <a:bodyPr/>
                    <a:lstStyle/>
                    <a:p>
                      <a:pPr indent="0" lvl="0" marL="0" marR="0" rtl="0" algn="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a:txBody>
                  <a:tcPr marT="9525" marB="0" marR="9525" marL="9525" anchor="b">
                    <a:solidFill>
                      <a:srgbClr val="006B6E"/>
                    </a:solidFill>
                  </a:tcPr>
                </a:tc>
                <a:tc>
                  <a:txBody>
                    <a:bodyPr/>
                    <a:lstStyle/>
                    <a:p>
                      <a:pPr indent="0" lvl="0" marL="0" marR="0" rtl="0" algn="ctr">
                        <a:lnSpc>
                          <a:spcPct val="100000"/>
                        </a:lnSpc>
                        <a:spcBef>
                          <a:spcPts val="0"/>
                        </a:spcBef>
                        <a:spcAft>
                          <a:spcPts val="0"/>
                        </a:spcAft>
                        <a:buNone/>
                      </a:pPr>
                      <a:r>
                        <a:rPr b="1" i="0" lang="en" sz="1050" u="none" cap="none" strike="noStrike">
                          <a:solidFill>
                            <a:schemeClr val="lt1"/>
                          </a:solidFill>
                          <a:latin typeface="Arial"/>
                          <a:ea typeface="Arial"/>
                          <a:cs typeface="Arial"/>
                          <a:sym typeface="Arial"/>
                        </a:rPr>
                        <a:t>2019</a:t>
                      </a:r>
                      <a:endParaRPr/>
                    </a:p>
                  </a:txBody>
                  <a:tcPr marT="9525" marB="0" marR="9525" marL="9525" anchor="ctr">
                    <a:solidFill>
                      <a:srgbClr val="006B6E"/>
                    </a:solidFill>
                  </a:tcPr>
                </a:tc>
                <a:tc>
                  <a:txBody>
                    <a:bodyPr/>
                    <a:lstStyle/>
                    <a:p>
                      <a:pPr indent="0" lvl="0" marL="0" marR="0" rtl="0" algn="ctr">
                        <a:lnSpc>
                          <a:spcPct val="100000"/>
                        </a:lnSpc>
                        <a:spcBef>
                          <a:spcPts val="0"/>
                        </a:spcBef>
                        <a:spcAft>
                          <a:spcPts val="0"/>
                        </a:spcAft>
                        <a:buNone/>
                      </a:pPr>
                      <a:r>
                        <a:rPr b="1" i="0" lang="en" sz="1050" u="none" cap="none" strike="noStrike">
                          <a:solidFill>
                            <a:schemeClr val="lt1"/>
                          </a:solidFill>
                          <a:latin typeface="Arial"/>
                          <a:ea typeface="Arial"/>
                          <a:cs typeface="Arial"/>
                          <a:sym typeface="Arial"/>
                        </a:rPr>
                        <a:t>2020</a:t>
                      </a:r>
                      <a:endParaRPr/>
                    </a:p>
                  </a:txBody>
                  <a:tcPr marT="9525" marB="0" marR="9525" marL="9525" anchor="ctr">
                    <a:solidFill>
                      <a:srgbClr val="006B6E"/>
                    </a:solidFill>
                  </a:tcPr>
                </a:tc>
                <a:tc>
                  <a:txBody>
                    <a:bodyPr/>
                    <a:lstStyle/>
                    <a:p>
                      <a:pPr indent="0" lvl="0" marL="0" marR="0" rtl="0" algn="ctr">
                        <a:lnSpc>
                          <a:spcPct val="100000"/>
                        </a:lnSpc>
                        <a:spcBef>
                          <a:spcPts val="0"/>
                        </a:spcBef>
                        <a:spcAft>
                          <a:spcPts val="0"/>
                        </a:spcAft>
                        <a:buNone/>
                      </a:pPr>
                      <a:r>
                        <a:rPr b="1" i="0" lang="en" sz="1050" u="none" cap="none" strike="noStrike">
                          <a:solidFill>
                            <a:schemeClr val="lt1"/>
                          </a:solidFill>
                          <a:latin typeface="Arial"/>
                          <a:ea typeface="Arial"/>
                          <a:cs typeface="Arial"/>
                          <a:sym typeface="Arial"/>
                        </a:rPr>
                        <a:t>2021</a:t>
                      </a:r>
                      <a:endParaRPr/>
                    </a:p>
                  </a:txBody>
                  <a:tcPr marT="9525" marB="0" marR="9525" marL="9525" anchor="ctr">
                    <a:solidFill>
                      <a:srgbClr val="006B6E"/>
                    </a:solidFill>
                  </a:tcPr>
                </a:tc>
                <a:tc>
                  <a:txBody>
                    <a:bodyPr/>
                    <a:lstStyle/>
                    <a:p>
                      <a:pPr indent="0" lvl="0" marL="0" marR="0" rtl="0" algn="ctr">
                        <a:lnSpc>
                          <a:spcPct val="100000"/>
                        </a:lnSpc>
                        <a:spcBef>
                          <a:spcPts val="0"/>
                        </a:spcBef>
                        <a:spcAft>
                          <a:spcPts val="0"/>
                        </a:spcAft>
                        <a:buNone/>
                      </a:pPr>
                      <a:r>
                        <a:rPr b="1" i="0" lang="en" sz="1050" u="none" cap="none" strike="noStrike">
                          <a:solidFill>
                            <a:schemeClr val="lt1"/>
                          </a:solidFill>
                          <a:latin typeface="Arial"/>
                          <a:ea typeface="Arial"/>
                          <a:cs typeface="Arial"/>
                          <a:sym typeface="Arial"/>
                        </a:rPr>
                        <a:t>2022</a:t>
                      </a:r>
                      <a:endParaRPr/>
                    </a:p>
                  </a:txBody>
                  <a:tcPr marT="9525" marB="0" marR="9525" marL="9525" anchor="ctr">
                    <a:solidFill>
                      <a:srgbClr val="006B6E"/>
                    </a:solidFill>
                  </a:tcPr>
                </a:tc>
                <a:tc>
                  <a:txBody>
                    <a:bodyPr/>
                    <a:lstStyle/>
                    <a:p>
                      <a:pPr indent="0" lvl="0" marL="0" marR="0" rtl="0" algn="ctr">
                        <a:lnSpc>
                          <a:spcPct val="100000"/>
                        </a:lnSpc>
                        <a:spcBef>
                          <a:spcPts val="0"/>
                        </a:spcBef>
                        <a:spcAft>
                          <a:spcPts val="0"/>
                        </a:spcAft>
                        <a:buNone/>
                      </a:pPr>
                      <a:r>
                        <a:rPr b="1" i="0" lang="en" sz="1050" u="none" cap="none" strike="noStrike">
                          <a:solidFill>
                            <a:schemeClr val="lt1"/>
                          </a:solidFill>
                          <a:latin typeface="Arial"/>
                          <a:ea typeface="Arial"/>
                          <a:cs typeface="Arial"/>
                          <a:sym typeface="Arial"/>
                        </a:rPr>
                        <a:t>2023</a:t>
                      </a:r>
                      <a:endParaRPr/>
                    </a:p>
                  </a:txBody>
                  <a:tcPr marT="9525" marB="0" marR="9525" marL="9525" anchor="ctr">
                    <a:solidFill>
                      <a:srgbClr val="006B6E"/>
                    </a:solidFill>
                  </a:tcPr>
                </a:tc>
                <a:tc>
                  <a:txBody>
                    <a:bodyPr/>
                    <a:lstStyle/>
                    <a:p>
                      <a:pPr indent="0" lvl="0" marL="0" marR="0" rtl="0" algn="ctr">
                        <a:lnSpc>
                          <a:spcPct val="100000"/>
                        </a:lnSpc>
                        <a:spcBef>
                          <a:spcPts val="0"/>
                        </a:spcBef>
                        <a:spcAft>
                          <a:spcPts val="0"/>
                        </a:spcAft>
                        <a:buNone/>
                      </a:pPr>
                      <a:r>
                        <a:rPr b="1" i="0" lang="en" sz="1050" u="none" cap="none" strike="noStrike">
                          <a:solidFill>
                            <a:schemeClr val="lt1"/>
                          </a:solidFill>
                          <a:latin typeface="Arial"/>
                          <a:ea typeface="Arial"/>
                          <a:cs typeface="Arial"/>
                          <a:sym typeface="Arial"/>
                        </a:rPr>
                        <a:t>2024</a:t>
                      </a:r>
                      <a:endParaRPr/>
                    </a:p>
                  </a:txBody>
                  <a:tcPr marT="9525" marB="0" marR="9525" marL="9525" anchor="ctr">
                    <a:solidFill>
                      <a:srgbClr val="006B6E"/>
                    </a:solidFill>
                  </a:tcPr>
                </a:tc>
              </a:tr>
              <a:tr h="197250">
                <a:tc>
                  <a:txBody>
                    <a:bodyPr/>
                    <a:lstStyle/>
                    <a:p>
                      <a:pPr indent="0" lvl="0" marL="0" marR="0" rtl="0" algn="l">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Revenue (in HK</a:t>
                      </a:r>
                      <a:r>
                        <a:rPr lang="en" sz="1050">
                          <a:solidFill>
                            <a:srgbClr val="000000"/>
                          </a:solidFill>
                        </a:rPr>
                        <a:t>$</a:t>
                      </a:r>
                      <a:r>
                        <a:rPr b="0" i="0" lang="en" sz="1050" u="none" cap="none" strike="noStrike">
                          <a:solidFill>
                            <a:srgbClr val="000000"/>
                          </a:solidFill>
                          <a:latin typeface="Arial"/>
                          <a:ea typeface="Arial"/>
                          <a:cs typeface="Arial"/>
                          <a:sym typeface="Arial"/>
                        </a:rPr>
                        <a:t>)</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106,973 </a:t>
                      </a:r>
                      <a:r>
                        <a:rPr b="0" i="0" lang="en" sz="1050" u="none" cap="none" strike="noStrike">
                          <a:solidFill>
                            <a:srgbClr val="000000"/>
                          </a:solidFill>
                          <a:latin typeface="Times New Roman"/>
                          <a:ea typeface="Times New Roman"/>
                          <a:cs typeface="Times New Roman"/>
                          <a:sym typeface="Times New Roman"/>
                        </a:rPr>
                        <a:t>mil</a:t>
                      </a:r>
                      <a:r>
                        <a:rPr b="0" i="0" lang="en" sz="1050" u="none" cap="none" strike="noStrike">
                          <a:solidFill>
                            <a:srgbClr val="000000"/>
                          </a:solidFill>
                          <a:latin typeface="Arial"/>
                          <a:ea typeface="Arial"/>
                          <a:cs typeface="Arial"/>
                          <a:sym typeface="Arial"/>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46,934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45,587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51,036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94,485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104,371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r>
              <a:tr h="197250">
                <a:tc>
                  <a:txBody>
                    <a:bodyPr/>
                    <a:lstStyle/>
                    <a:p>
                      <a:pPr indent="0" lvl="0" marL="0" marR="0" rtl="0" algn="l">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Net Income (in HK</a:t>
                      </a:r>
                      <a:r>
                        <a:rPr lang="en" sz="1050">
                          <a:solidFill>
                            <a:srgbClr val="000000"/>
                          </a:solidFill>
                        </a:rPr>
                        <a:t>$</a:t>
                      </a:r>
                      <a:r>
                        <a:rPr b="0" i="0" lang="en" sz="1050" u="none" cap="none" strike="noStrike">
                          <a:solidFill>
                            <a:srgbClr val="000000"/>
                          </a:solidFill>
                          <a:latin typeface="Arial"/>
                          <a:ea typeface="Arial"/>
                          <a:cs typeface="Arial"/>
                          <a:sym typeface="Arial"/>
                        </a:rPr>
                        <a:t>)</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1,691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(21,648)</a:t>
                      </a:r>
                      <a:r>
                        <a:rPr b="0" i="0" lang="en" sz="1050" u="none" cap="none" strike="noStrike">
                          <a:solidFill>
                            <a:srgbClr val="000000"/>
                          </a:solidFill>
                          <a:latin typeface="Times New Roman"/>
                          <a:ea typeface="Times New Roman"/>
                          <a:cs typeface="Times New Roman"/>
                          <a:sym typeface="Times New Roman"/>
                        </a:rPr>
                        <a:t> 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(5,527)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(6,623)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9,789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9,888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r>
              <a:tr h="197250">
                <a:tc>
                  <a:txBody>
                    <a:bodyPr/>
                    <a:lstStyle/>
                    <a:p>
                      <a:pPr indent="0" lvl="0" marL="0" marR="0" rtl="0" algn="l">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Liquidity </a:t>
                      </a:r>
                      <a:r>
                        <a:rPr lang="en" sz="1050">
                          <a:solidFill>
                            <a:srgbClr val="000000"/>
                          </a:solidFill>
                        </a:rPr>
                        <a:t>Fu</a:t>
                      </a:r>
                      <a:r>
                        <a:rPr b="0" i="0" lang="en" sz="1050" u="none" cap="none" strike="noStrike">
                          <a:solidFill>
                            <a:srgbClr val="000000"/>
                          </a:solidFill>
                          <a:latin typeface="Arial"/>
                          <a:ea typeface="Arial"/>
                          <a:cs typeface="Arial"/>
                          <a:sym typeface="Arial"/>
                        </a:rPr>
                        <a:t>nds (in HK</a:t>
                      </a:r>
                      <a:r>
                        <a:rPr lang="en" sz="1050">
                          <a:solidFill>
                            <a:srgbClr val="000000"/>
                          </a:solidFill>
                        </a:rPr>
                        <a:t>$</a:t>
                      </a:r>
                      <a:r>
                        <a:rPr b="0" i="0" lang="en" sz="1050" u="none" cap="none" strike="noStrike">
                          <a:solidFill>
                            <a:srgbClr val="000000"/>
                          </a:solidFill>
                          <a:latin typeface="Arial"/>
                          <a:ea typeface="Arial"/>
                          <a:cs typeface="Arial"/>
                          <a:sym typeface="Arial"/>
                        </a:rPr>
                        <a:t>)</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14,864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19,341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19,284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18,277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15,530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10,534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r>
              <a:tr h="197250">
                <a:tc>
                  <a:txBody>
                    <a:bodyPr/>
                    <a:lstStyle/>
                    <a:p>
                      <a:pPr indent="0" lvl="0" marL="0" marR="0" rtl="0" algn="l">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Total Debt/Equity</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155%</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127%</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124%</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121%</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114%</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130%</a:t>
                      </a:r>
                      <a:endParaRPr/>
                    </a:p>
                  </a:txBody>
                  <a:tcPr marT="9525" marB="0" marR="9525" marL="9525" anchor="ctr">
                    <a:solidFill>
                      <a:schemeClr val="lt2"/>
                    </a:solidFill>
                  </a:tcPr>
                </a:tc>
              </a:tr>
              <a:tr h="197250">
                <a:tc>
                  <a:txBody>
                    <a:bodyPr/>
                    <a:lstStyle/>
                    <a:p>
                      <a:pPr indent="0" lvl="0" marL="0" marR="0" rtl="0" algn="l">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EPS</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0.43 </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(4.24)</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(0.95)</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(1.12)</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1.41 </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1.49 </a:t>
                      </a:r>
                      <a:endParaRPr/>
                    </a:p>
                  </a:txBody>
                  <a:tcPr marT="9525" marB="0" marR="9525" marL="9525" anchor="b">
                    <a:solidFill>
                      <a:schemeClr val="lt2"/>
                    </a:solidFill>
                  </a:tcPr>
                </a:tc>
              </a:tr>
              <a:tr h="197250">
                <a:tc>
                  <a:txBody>
                    <a:bodyPr/>
                    <a:lstStyle/>
                    <a:p>
                      <a:pPr indent="0" lvl="0" marL="0" marR="0" rtl="0" algn="l">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Dividend</a:t>
                      </a:r>
                      <a:r>
                        <a:rPr lang="en" sz="1050">
                          <a:solidFill>
                            <a:srgbClr val="000000"/>
                          </a:solidFill>
                        </a:rPr>
                        <a:t>s </a:t>
                      </a:r>
                      <a:r>
                        <a:rPr b="0" i="0" lang="en" sz="1050" u="none" cap="none" strike="noStrike">
                          <a:solidFill>
                            <a:srgbClr val="000000"/>
                          </a:solidFill>
                          <a:latin typeface="Arial"/>
                          <a:ea typeface="Arial"/>
                          <a:cs typeface="Arial"/>
                          <a:sym typeface="Arial"/>
                        </a:rPr>
                        <a:t>(in HK</a:t>
                      </a:r>
                      <a:r>
                        <a:rPr lang="en" sz="1050">
                          <a:solidFill>
                            <a:srgbClr val="000000"/>
                          </a:solidFill>
                        </a:rPr>
                        <a:t>$</a:t>
                      </a:r>
                      <a:r>
                        <a:rPr b="0" i="0" lang="en" sz="1050" u="none" cap="none" strike="noStrike">
                          <a:solidFill>
                            <a:srgbClr val="000000"/>
                          </a:solidFill>
                          <a:latin typeface="Arial"/>
                          <a:ea typeface="Arial"/>
                          <a:cs typeface="Arial"/>
                          <a:sym typeface="Arial"/>
                        </a:rPr>
                        <a:t>)</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708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2,768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4,443 </a:t>
                      </a:r>
                      <a:r>
                        <a:rPr b="0" i="0" lang="en" sz="1050" u="none" cap="none" strike="noStrike">
                          <a:solidFill>
                            <a:srgbClr val="000000"/>
                          </a:solidFill>
                          <a:latin typeface="Times New Roman"/>
                          <a:ea typeface="Times New Roman"/>
                          <a:cs typeface="Times New Roman"/>
                          <a:sym typeface="Times New Roman"/>
                        </a:rPr>
                        <a:t>mil</a:t>
                      </a:r>
                      <a:endParaRPr b="0" i="0" sz="1050" u="none" cap="none" strike="noStrike">
                        <a:solidFill>
                          <a:srgbClr val="000000"/>
                        </a:solidFill>
                        <a:latin typeface="Arial"/>
                        <a:ea typeface="Arial"/>
                        <a:cs typeface="Arial"/>
                        <a:sym typeface="Arial"/>
                      </a:endParaRPr>
                    </a:p>
                  </a:txBody>
                  <a:tcPr marT="9525" marB="0" marR="9525" marL="9525" anchor="ctr">
                    <a:solidFill>
                      <a:schemeClr val="lt2"/>
                    </a:solidFill>
                  </a:tcPr>
                </a:tc>
              </a:tr>
            </a:tbl>
          </a:graphicData>
        </a:graphic>
      </p:graphicFrame>
      <p:sp>
        <p:nvSpPr>
          <p:cNvPr id="395" name="Google Shape;395;p31"/>
          <p:cNvSpPr txBox="1"/>
          <p:nvPr/>
        </p:nvSpPr>
        <p:spPr>
          <a:xfrm>
            <a:off x="251050" y="2209800"/>
            <a:ext cx="8373600" cy="2229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070"/>
              <a:buFont typeface="Arial"/>
              <a:buNone/>
            </a:pPr>
            <a:r>
              <a:rPr b="1" i="0" lang="en" sz="900" u="none" cap="none" strike="noStrike">
                <a:solidFill>
                  <a:schemeClr val="dk1"/>
                </a:solidFill>
                <a:latin typeface="Arial"/>
                <a:ea typeface="Arial"/>
                <a:cs typeface="Arial"/>
                <a:sym typeface="Arial"/>
              </a:rPr>
              <a:t>Revenues and Net </a:t>
            </a:r>
            <a:r>
              <a:rPr b="1" lang="en" sz="900">
                <a:solidFill>
                  <a:schemeClr val="dk1"/>
                </a:solidFill>
              </a:rPr>
              <a:t>I</a:t>
            </a:r>
            <a:r>
              <a:rPr b="1" i="0" lang="en" sz="900" u="none" cap="none" strike="noStrike">
                <a:solidFill>
                  <a:schemeClr val="dk1"/>
                </a:solidFill>
                <a:latin typeface="Arial"/>
                <a:ea typeface="Arial"/>
                <a:cs typeface="Arial"/>
                <a:sym typeface="Arial"/>
              </a:rPr>
              <a:t>ncome</a:t>
            </a:r>
            <a:endParaRPr sz="900"/>
          </a:p>
          <a:p>
            <a:pPr indent="0" lvl="0" marL="0" marR="0" rtl="0" algn="just">
              <a:lnSpc>
                <a:spcPct val="100000"/>
              </a:lnSpc>
              <a:spcBef>
                <a:spcPts val="0"/>
              </a:spcBef>
              <a:spcAft>
                <a:spcPts val="0"/>
              </a:spcAft>
              <a:buClr>
                <a:schemeClr val="dk1"/>
              </a:buClr>
              <a:buSzPts val="1070"/>
              <a:buFont typeface="Arial"/>
              <a:buNone/>
            </a:pPr>
            <a:r>
              <a:rPr lang="en" sz="900">
                <a:solidFill>
                  <a:schemeClr val="dk1"/>
                </a:solidFill>
              </a:rPr>
              <a:t>Revenue</a:t>
            </a:r>
            <a:r>
              <a:rPr b="0" i="0" lang="en" sz="900" u="none" cap="none" strike="noStrike">
                <a:solidFill>
                  <a:schemeClr val="dk1"/>
                </a:solidFill>
                <a:latin typeface="Arial"/>
                <a:ea typeface="Arial"/>
                <a:cs typeface="Arial"/>
                <a:sym typeface="Arial"/>
              </a:rPr>
              <a:t> increasing from HK$46.9 billion in 2020 to HK$104.4 billion in 2024, the revenue has nearly returned to pre-pandemic levels. After suffering significant losses from 2020 to 202</a:t>
            </a:r>
            <a:r>
              <a:rPr lang="en" sz="900">
                <a:solidFill>
                  <a:schemeClr val="dk1"/>
                </a:solidFill>
              </a:rPr>
              <a:t>2</a:t>
            </a:r>
            <a:r>
              <a:rPr b="0" i="0" lang="en" sz="900" u="none" cap="none" strike="noStrike">
                <a:solidFill>
                  <a:schemeClr val="dk1"/>
                </a:solidFill>
                <a:latin typeface="Arial"/>
                <a:ea typeface="Arial"/>
                <a:cs typeface="Arial"/>
                <a:sym typeface="Arial"/>
              </a:rPr>
              <a:t>, the company returned to profitability in 2023 with a net profit of HK$9.8 billion, which increased to HK$9.9 billion in 2024.</a:t>
            </a:r>
            <a:endParaRPr sz="900"/>
          </a:p>
          <a:p>
            <a:pPr indent="0" lvl="0" marL="0" marR="0" rtl="0" algn="just">
              <a:lnSpc>
                <a:spcPct val="100000"/>
              </a:lnSpc>
              <a:spcBef>
                <a:spcPts val="0"/>
              </a:spcBef>
              <a:spcAft>
                <a:spcPts val="0"/>
              </a:spcAft>
              <a:buClr>
                <a:schemeClr val="dk1"/>
              </a:buClr>
              <a:buSzPts val="107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070"/>
              <a:buFont typeface="Arial"/>
              <a:buNone/>
            </a:pPr>
            <a:r>
              <a:rPr b="1" i="0" lang="en" sz="900" u="none" cap="none" strike="noStrike">
                <a:solidFill>
                  <a:schemeClr val="dk1"/>
                </a:solidFill>
                <a:latin typeface="Arial"/>
                <a:ea typeface="Arial"/>
                <a:cs typeface="Arial"/>
                <a:sym typeface="Arial"/>
              </a:rPr>
              <a:t>Financial </a:t>
            </a:r>
            <a:r>
              <a:rPr b="1" lang="en" sz="900">
                <a:solidFill>
                  <a:schemeClr val="dk1"/>
                </a:solidFill>
              </a:rPr>
              <a:t>S</a:t>
            </a:r>
            <a:r>
              <a:rPr b="1" i="0" lang="en" sz="900" u="none" cap="none" strike="noStrike">
                <a:solidFill>
                  <a:schemeClr val="dk1"/>
                </a:solidFill>
                <a:latin typeface="Arial"/>
                <a:ea typeface="Arial"/>
                <a:cs typeface="Arial"/>
                <a:sym typeface="Arial"/>
              </a:rPr>
              <a:t>tructure</a:t>
            </a:r>
            <a:endParaRPr b="1" i="0" sz="9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070"/>
              <a:buFont typeface="Arial"/>
              <a:buNone/>
            </a:pPr>
            <a:r>
              <a:rPr b="0" i="0" lang="en" sz="900" u="none" cap="none" strike="noStrike">
                <a:solidFill>
                  <a:schemeClr val="dk1"/>
                </a:solidFill>
                <a:latin typeface="Arial"/>
                <a:ea typeface="Arial"/>
                <a:cs typeface="Arial"/>
                <a:sym typeface="Arial"/>
              </a:rPr>
              <a:t>The company’s financial structure has remained resilient, with liquidity funds consistently around HK$15 to billion HK$19 billion from 2019 to 2023. However, liquidity funds decrease and net debt increased in 2024 due to capital investments (i.e. HK$9,277 million in additional PPE) and payments for preference shares redemptions (</a:t>
            </a:r>
            <a:r>
              <a:rPr lang="en" sz="900">
                <a:solidFill>
                  <a:schemeClr val="dk1"/>
                </a:solidFill>
              </a:rPr>
              <a:t>HK$9,750 million)</a:t>
            </a:r>
            <a:r>
              <a:rPr b="0" i="0" lang="en" sz="900" u="none" cap="none" strike="noStrike">
                <a:solidFill>
                  <a:schemeClr val="dk1"/>
                </a:solidFill>
                <a:latin typeface="Arial"/>
                <a:ea typeface="Arial"/>
                <a:cs typeface="Arial"/>
                <a:sym typeface="Arial"/>
              </a:rPr>
              <a:t>, pushing the debt-to-equity ratio slightly higher to 1</a:t>
            </a:r>
            <a:r>
              <a:rPr lang="en" sz="900">
                <a:solidFill>
                  <a:schemeClr val="dk1"/>
                </a:solidFill>
              </a:rPr>
              <a:t>30%</a:t>
            </a:r>
            <a:r>
              <a:rPr b="0" i="0" lang="en" sz="900" u="none" cap="none" strike="noStrike">
                <a:solidFill>
                  <a:schemeClr val="dk1"/>
                </a:solidFill>
                <a:latin typeface="Arial"/>
                <a:ea typeface="Arial"/>
                <a:cs typeface="Arial"/>
                <a:sym typeface="Arial"/>
              </a:rPr>
              <a:t>. </a:t>
            </a:r>
            <a:endParaRPr sz="900"/>
          </a:p>
          <a:p>
            <a:pPr indent="0" lvl="0" marL="0" marR="0" rtl="0" algn="just">
              <a:lnSpc>
                <a:spcPct val="100000"/>
              </a:lnSpc>
              <a:spcBef>
                <a:spcPts val="0"/>
              </a:spcBef>
              <a:spcAft>
                <a:spcPts val="0"/>
              </a:spcAft>
              <a:buClr>
                <a:schemeClr val="dk1"/>
              </a:buClr>
              <a:buSzPts val="107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070"/>
              <a:buFont typeface="Arial"/>
              <a:buNone/>
            </a:pPr>
            <a:r>
              <a:rPr b="1" i="0" lang="en" sz="900" u="none" cap="none" strike="noStrike">
                <a:solidFill>
                  <a:schemeClr val="dk1"/>
                </a:solidFill>
                <a:latin typeface="Arial"/>
                <a:ea typeface="Arial"/>
                <a:cs typeface="Arial"/>
                <a:sym typeface="Arial"/>
              </a:rPr>
              <a:t>EPS and Dividend Payment</a:t>
            </a:r>
            <a:endParaRPr sz="900"/>
          </a:p>
          <a:p>
            <a:pPr indent="0" lvl="0" marL="0" marR="0" rtl="0" algn="just">
              <a:lnSpc>
                <a:spcPct val="100000"/>
              </a:lnSpc>
              <a:spcBef>
                <a:spcPts val="0"/>
              </a:spcBef>
              <a:spcAft>
                <a:spcPts val="0"/>
              </a:spcAft>
              <a:buClr>
                <a:schemeClr val="dk1"/>
              </a:buClr>
              <a:buSzPts val="1070"/>
              <a:buFont typeface="Arial"/>
              <a:buNone/>
            </a:pPr>
            <a:r>
              <a:rPr b="0" i="0" lang="en" sz="900" u="none" cap="none" strike="noStrike">
                <a:solidFill>
                  <a:schemeClr val="dk1"/>
                </a:solidFill>
                <a:latin typeface="Arial"/>
                <a:ea typeface="Arial"/>
                <a:cs typeface="Arial"/>
                <a:sym typeface="Arial"/>
              </a:rPr>
              <a:t>Cathay Pacific resumed dividend payments in 2023 with amount of HK$2.8 million, followed by a significant 60% increase to HK$4.4 million in 2024,. Earnings per share also improved accordingly, these indicates Cathay’s confidence in its cash flow and financial strength which reflects stronger operational performance.</a:t>
            </a:r>
            <a:endParaRPr sz="900"/>
          </a:p>
          <a:p>
            <a:pPr indent="0" lvl="0" marL="0" marR="0" rtl="0" algn="just">
              <a:lnSpc>
                <a:spcPct val="100000"/>
              </a:lnSpc>
              <a:spcBef>
                <a:spcPts val="0"/>
              </a:spcBef>
              <a:spcAft>
                <a:spcPts val="0"/>
              </a:spcAft>
              <a:buClr>
                <a:schemeClr val="dk1"/>
              </a:buClr>
              <a:buSzPts val="107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070"/>
              <a:buFont typeface="Arial"/>
              <a:buNone/>
            </a:pPr>
            <a:r>
              <a:rPr b="1" i="0" lang="en" sz="900" u="none" cap="none" strike="noStrike">
                <a:solidFill>
                  <a:schemeClr val="dk1"/>
                </a:solidFill>
                <a:latin typeface="Arial"/>
                <a:ea typeface="Arial"/>
                <a:cs typeface="Arial"/>
                <a:sym typeface="Arial"/>
              </a:rPr>
              <a:t>Overall, Cathay Pacific is in a strong post-pandemic position, balancing its expansion plans with shareholder returns.</a:t>
            </a:r>
            <a:endParaRPr b="0" i="0" sz="900" u="none" cap="none" strike="noStrike">
              <a:solidFill>
                <a:schemeClr val="dk1"/>
              </a:solidFill>
              <a:latin typeface="Arial"/>
              <a:ea typeface="Arial"/>
              <a:cs typeface="Arial"/>
              <a:sym typeface="Arial"/>
            </a:endParaRPr>
          </a:p>
        </p:txBody>
      </p:sp>
      <p:pic>
        <p:nvPicPr>
          <p:cNvPr id="396" name="Google Shape;396;p31"/>
          <p:cNvPicPr preferRelativeResize="0"/>
          <p:nvPr/>
        </p:nvPicPr>
        <p:blipFill>
          <a:blip r:embed="rId4">
            <a:alphaModFix/>
          </a:blip>
          <a:stretch>
            <a:fillRect/>
          </a:stretch>
        </p:blipFill>
        <p:spPr>
          <a:xfrm>
            <a:off x="0" y="4502968"/>
            <a:ext cx="9144001" cy="7095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409175" y="2435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006B6E"/>
                </a:solidFill>
              </a:rPr>
              <a:t>Agenda</a:t>
            </a:r>
            <a:endParaRPr sz="1700">
              <a:solidFill>
                <a:srgbClr val="006B6E"/>
              </a:solidFill>
            </a:endParaRPr>
          </a:p>
        </p:txBody>
      </p:sp>
      <p:sp>
        <p:nvSpPr>
          <p:cNvPr id="63" name="Google Shape;63;p14"/>
          <p:cNvSpPr txBox="1"/>
          <p:nvPr>
            <p:ph idx="1" type="body"/>
          </p:nvPr>
        </p:nvSpPr>
        <p:spPr>
          <a:xfrm>
            <a:off x="857300" y="741100"/>
            <a:ext cx="6826200" cy="4088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700">
                <a:solidFill>
                  <a:schemeClr val="dk1"/>
                </a:solidFill>
              </a:rPr>
              <a:t>Overview of the Company</a:t>
            </a:r>
            <a:endParaRPr sz="1700">
              <a:solidFill>
                <a:schemeClr val="dk1"/>
              </a:solidFill>
            </a:endParaRPr>
          </a:p>
          <a:p>
            <a:pPr indent="0" lvl="0" marL="0" rtl="0" algn="l">
              <a:lnSpc>
                <a:spcPct val="150000"/>
              </a:lnSpc>
              <a:spcBef>
                <a:spcPts val="1200"/>
              </a:spcBef>
              <a:spcAft>
                <a:spcPts val="0"/>
              </a:spcAft>
              <a:buNone/>
            </a:pPr>
            <a:r>
              <a:rPr lang="en" sz="1700">
                <a:solidFill>
                  <a:schemeClr val="dk1"/>
                </a:solidFill>
              </a:rPr>
              <a:t>Macroeconomic and Industry Analysis </a:t>
            </a:r>
            <a:endParaRPr sz="1700">
              <a:solidFill>
                <a:schemeClr val="dk1"/>
              </a:solidFill>
            </a:endParaRPr>
          </a:p>
          <a:p>
            <a:pPr indent="0" lvl="0" marL="0" rtl="0" algn="l">
              <a:lnSpc>
                <a:spcPct val="150000"/>
              </a:lnSpc>
              <a:spcBef>
                <a:spcPts val="1200"/>
              </a:spcBef>
              <a:spcAft>
                <a:spcPts val="0"/>
              </a:spcAft>
              <a:buNone/>
            </a:pPr>
            <a:r>
              <a:rPr lang="en" sz="1700">
                <a:solidFill>
                  <a:schemeClr val="dk1"/>
                </a:solidFill>
              </a:rPr>
              <a:t>Investment Thesis</a:t>
            </a:r>
            <a:endParaRPr sz="1700">
              <a:solidFill>
                <a:schemeClr val="dk1"/>
              </a:solidFill>
            </a:endParaRPr>
          </a:p>
          <a:p>
            <a:pPr indent="0" lvl="0" marL="0" rtl="0" algn="l">
              <a:lnSpc>
                <a:spcPct val="150000"/>
              </a:lnSpc>
              <a:spcBef>
                <a:spcPts val="1200"/>
              </a:spcBef>
              <a:spcAft>
                <a:spcPts val="0"/>
              </a:spcAft>
              <a:buNone/>
            </a:pPr>
            <a:r>
              <a:rPr lang="en" sz="1700">
                <a:solidFill>
                  <a:schemeClr val="dk1"/>
                </a:solidFill>
              </a:rPr>
              <a:t>Environmental, Social and Governance</a:t>
            </a:r>
            <a:endParaRPr sz="1700">
              <a:solidFill>
                <a:schemeClr val="dk1"/>
              </a:solidFill>
            </a:endParaRPr>
          </a:p>
          <a:p>
            <a:pPr indent="0" lvl="0" marL="0" rtl="0" algn="l">
              <a:lnSpc>
                <a:spcPct val="150000"/>
              </a:lnSpc>
              <a:spcBef>
                <a:spcPts val="1200"/>
              </a:spcBef>
              <a:spcAft>
                <a:spcPts val="0"/>
              </a:spcAft>
              <a:buNone/>
            </a:pPr>
            <a:r>
              <a:rPr lang="en" sz="1700">
                <a:solidFill>
                  <a:schemeClr val="dk1"/>
                </a:solidFill>
              </a:rPr>
              <a:t>Fundamental Analysis </a:t>
            </a:r>
            <a:endParaRPr sz="1700">
              <a:solidFill>
                <a:schemeClr val="dk1"/>
              </a:solidFill>
            </a:endParaRPr>
          </a:p>
          <a:p>
            <a:pPr indent="0" lvl="0" marL="0" rtl="0" algn="l">
              <a:lnSpc>
                <a:spcPct val="150000"/>
              </a:lnSpc>
              <a:spcBef>
                <a:spcPts val="1200"/>
              </a:spcBef>
              <a:spcAft>
                <a:spcPts val="0"/>
              </a:spcAft>
              <a:buNone/>
            </a:pPr>
            <a:r>
              <a:rPr lang="en" sz="1700">
                <a:solidFill>
                  <a:schemeClr val="dk1"/>
                </a:solidFill>
              </a:rPr>
              <a:t>Stock Valuation</a:t>
            </a:r>
            <a:endParaRPr sz="1700">
              <a:solidFill>
                <a:schemeClr val="dk1"/>
              </a:solidFill>
            </a:endParaRPr>
          </a:p>
          <a:p>
            <a:pPr indent="0" lvl="0" marL="0" rtl="0" algn="l">
              <a:lnSpc>
                <a:spcPct val="150000"/>
              </a:lnSpc>
              <a:spcBef>
                <a:spcPts val="1200"/>
              </a:spcBef>
              <a:spcAft>
                <a:spcPts val="1200"/>
              </a:spcAft>
              <a:buNone/>
            </a:pPr>
            <a:r>
              <a:rPr lang="en" sz="1700">
                <a:solidFill>
                  <a:schemeClr val="dk1"/>
                </a:solidFill>
              </a:rPr>
              <a:t>Recommendations</a:t>
            </a:r>
            <a:endParaRPr sz="1700">
              <a:solidFill>
                <a:schemeClr val="dk1"/>
              </a:solidFill>
            </a:endParaRPr>
          </a:p>
        </p:txBody>
      </p:sp>
      <p:pic>
        <p:nvPicPr>
          <p:cNvPr id="64" name="Google Shape;64;p14" title="Cathay-Pacific-Logo-500x281.png"/>
          <p:cNvPicPr preferRelativeResize="0"/>
          <p:nvPr/>
        </p:nvPicPr>
        <p:blipFill>
          <a:blip r:embed="rId3">
            <a:alphaModFix/>
          </a:blip>
          <a:stretch>
            <a:fillRect/>
          </a:stretch>
        </p:blipFill>
        <p:spPr>
          <a:xfrm>
            <a:off x="7683575" y="-100653"/>
            <a:ext cx="1308025" cy="735100"/>
          </a:xfrm>
          <a:prstGeom prst="rect">
            <a:avLst/>
          </a:prstGeom>
          <a:noFill/>
          <a:ln>
            <a:noFill/>
          </a:ln>
        </p:spPr>
      </p:pic>
      <p:sp>
        <p:nvSpPr>
          <p:cNvPr id="65" name="Google Shape;65;p14"/>
          <p:cNvSpPr/>
          <p:nvPr/>
        </p:nvSpPr>
        <p:spPr>
          <a:xfrm>
            <a:off x="409175" y="790313"/>
            <a:ext cx="327000" cy="322200"/>
          </a:xfrm>
          <a:prstGeom prst="ellipse">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1</a:t>
            </a:r>
            <a:endParaRPr b="1" sz="800">
              <a:solidFill>
                <a:schemeClr val="lt1"/>
              </a:solidFill>
            </a:endParaRPr>
          </a:p>
        </p:txBody>
      </p:sp>
      <p:sp>
        <p:nvSpPr>
          <p:cNvPr id="66" name="Google Shape;66;p14"/>
          <p:cNvSpPr/>
          <p:nvPr/>
        </p:nvSpPr>
        <p:spPr>
          <a:xfrm>
            <a:off x="409175" y="1330423"/>
            <a:ext cx="327000" cy="322200"/>
          </a:xfrm>
          <a:prstGeom prst="ellipse">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chemeClr val="lt1"/>
                </a:solidFill>
              </a:rPr>
              <a:t>2</a:t>
            </a:r>
            <a:endParaRPr b="1" sz="1000">
              <a:solidFill>
                <a:schemeClr val="lt1"/>
              </a:solidFill>
            </a:endParaRPr>
          </a:p>
        </p:txBody>
      </p:sp>
      <p:sp>
        <p:nvSpPr>
          <p:cNvPr id="67" name="Google Shape;67;p14"/>
          <p:cNvSpPr/>
          <p:nvPr/>
        </p:nvSpPr>
        <p:spPr>
          <a:xfrm>
            <a:off x="409175" y="1870533"/>
            <a:ext cx="327000" cy="322200"/>
          </a:xfrm>
          <a:prstGeom prst="ellipse">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chemeClr val="lt1"/>
                </a:solidFill>
              </a:rPr>
              <a:t>3</a:t>
            </a:r>
            <a:endParaRPr/>
          </a:p>
        </p:txBody>
      </p:sp>
      <p:sp>
        <p:nvSpPr>
          <p:cNvPr id="68" name="Google Shape;68;p14"/>
          <p:cNvSpPr/>
          <p:nvPr/>
        </p:nvSpPr>
        <p:spPr>
          <a:xfrm>
            <a:off x="409175" y="2410631"/>
            <a:ext cx="327000" cy="322200"/>
          </a:xfrm>
          <a:prstGeom prst="ellipse">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chemeClr val="lt1"/>
                </a:solidFill>
              </a:rPr>
              <a:t>4</a:t>
            </a:r>
            <a:endParaRPr b="1" sz="1000">
              <a:solidFill>
                <a:schemeClr val="lt1"/>
              </a:solidFill>
            </a:endParaRPr>
          </a:p>
        </p:txBody>
      </p:sp>
      <p:sp>
        <p:nvSpPr>
          <p:cNvPr id="69" name="Google Shape;69;p14"/>
          <p:cNvSpPr/>
          <p:nvPr/>
        </p:nvSpPr>
        <p:spPr>
          <a:xfrm>
            <a:off x="409175" y="2950754"/>
            <a:ext cx="327000" cy="322200"/>
          </a:xfrm>
          <a:prstGeom prst="ellipse">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chemeClr val="lt1"/>
                </a:solidFill>
              </a:rPr>
              <a:t>5</a:t>
            </a:r>
            <a:endParaRPr/>
          </a:p>
        </p:txBody>
      </p:sp>
      <p:sp>
        <p:nvSpPr>
          <p:cNvPr id="70" name="Google Shape;70;p14"/>
          <p:cNvSpPr/>
          <p:nvPr/>
        </p:nvSpPr>
        <p:spPr>
          <a:xfrm>
            <a:off x="409175" y="3490865"/>
            <a:ext cx="327000" cy="322200"/>
          </a:xfrm>
          <a:prstGeom prst="ellipse">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6</a:t>
            </a:r>
            <a:endParaRPr b="1" sz="1000">
              <a:solidFill>
                <a:schemeClr val="lt1"/>
              </a:solidFill>
            </a:endParaRPr>
          </a:p>
        </p:txBody>
      </p:sp>
      <p:sp>
        <p:nvSpPr>
          <p:cNvPr id="71" name="Google Shape;71;p14"/>
          <p:cNvSpPr/>
          <p:nvPr/>
        </p:nvSpPr>
        <p:spPr>
          <a:xfrm>
            <a:off x="409175" y="4030975"/>
            <a:ext cx="327000" cy="322200"/>
          </a:xfrm>
          <a:prstGeom prst="ellipse">
            <a:avLst/>
          </a:prstGeom>
          <a:solidFill>
            <a:srgbClr val="3C6A6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chemeClr val="lt1"/>
                </a:solidFill>
              </a:rPr>
              <a:t>7</a:t>
            </a:r>
            <a:endParaRPr/>
          </a:p>
        </p:txBody>
      </p:sp>
      <p:cxnSp>
        <p:nvCxnSpPr>
          <p:cNvPr id="72" name="Google Shape;72;p14"/>
          <p:cNvCxnSpPr>
            <a:stCxn id="65" idx="4"/>
            <a:endCxn id="66" idx="0"/>
          </p:cNvCxnSpPr>
          <p:nvPr/>
        </p:nvCxnSpPr>
        <p:spPr>
          <a:xfrm>
            <a:off x="572675" y="1112513"/>
            <a:ext cx="0" cy="217800"/>
          </a:xfrm>
          <a:prstGeom prst="straightConnector1">
            <a:avLst/>
          </a:prstGeom>
          <a:noFill/>
          <a:ln cap="flat" cmpd="sng" w="9525">
            <a:solidFill>
              <a:schemeClr val="dk2"/>
            </a:solidFill>
            <a:prstDash val="solid"/>
            <a:round/>
            <a:headEnd len="med" w="med" type="none"/>
            <a:tailEnd len="med" w="med" type="none"/>
          </a:ln>
        </p:spPr>
      </p:cxnSp>
      <p:cxnSp>
        <p:nvCxnSpPr>
          <p:cNvPr id="73" name="Google Shape;73;p14"/>
          <p:cNvCxnSpPr/>
          <p:nvPr/>
        </p:nvCxnSpPr>
        <p:spPr>
          <a:xfrm>
            <a:off x="572675" y="1652675"/>
            <a:ext cx="0" cy="217800"/>
          </a:xfrm>
          <a:prstGeom prst="straightConnector1">
            <a:avLst/>
          </a:prstGeom>
          <a:noFill/>
          <a:ln cap="flat" cmpd="sng" w="9525">
            <a:solidFill>
              <a:schemeClr val="dk2"/>
            </a:solidFill>
            <a:prstDash val="solid"/>
            <a:round/>
            <a:headEnd len="med" w="med" type="none"/>
            <a:tailEnd len="med" w="med" type="none"/>
          </a:ln>
        </p:spPr>
      </p:cxnSp>
      <p:cxnSp>
        <p:nvCxnSpPr>
          <p:cNvPr id="74" name="Google Shape;74;p14"/>
          <p:cNvCxnSpPr/>
          <p:nvPr/>
        </p:nvCxnSpPr>
        <p:spPr>
          <a:xfrm>
            <a:off x="572675" y="2732900"/>
            <a:ext cx="0" cy="217800"/>
          </a:xfrm>
          <a:prstGeom prst="straightConnector1">
            <a:avLst/>
          </a:prstGeom>
          <a:noFill/>
          <a:ln cap="flat" cmpd="sng" w="9525">
            <a:solidFill>
              <a:schemeClr val="dk2"/>
            </a:solidFill>
            <a:prstDash val="solid"/>
            <a:round/>
            <a:headEnd len="med" w="med" type="none"/>
            <a:tailEnd len="med" w="med" type="none"/>
          </a:ln>
        </p:spPr>
      </p:cxnSp>
      <p:cxnSp>
        <p:nvCxnSpPr>
          <p:cNvPr id="75" name="Google Shape;75;p14"/>
          <p:cNvCxnSpPr/>
          <p:nvPr/>
        </p:nvCxnSpPr>
        <p:spPr>
          <a:xfrm>
            <a:off x="572675" y="3812013"/>
            <a:ext cx="0" cy="217800"/>
          </a:xfrm>
          <a:prstGeom prst="straightConnector1">
            <a:avLst/>
          </a:prstGeom>
          <a:noFill/>
          <a:ln cap="flat" cmpd="sng" w="9525">
            <a:solidFill>
              <a:schemeClr val="dk2"/>
            </a:solidFill>
            <a:prstDash val="solid"/>
            <a:round/>
            <a:headEnd len="med" w="med" type="none"/>
            <a:tailEnd len="med" w="med" type="none"/>
          </a:ln>
        </p:spPr>
      </p:cxnSp>
      <p:cxnSp>
        <p:nvCxnSpPr>
          <p:cNvPr id="76" name="Google Shape;76;p14"/>
          <p:cNvCxnSpPr/>
          <p:nvPr/>
        </p:nvCxnSpPr>
        <p:spPr>
          <a:xfrm>
            <a:off x="572675" y="3273013"/>
            <a:ext cx="0" cy="217800"/>
          </a:xfrm>
          <a:prstGeom prst="straightConnector1">
            <a:avLst/>
          </a:prstGeom>
          <a:noFill/>
          <a:ln cap="flat" cmpd="sng" w="9525">
            <a:solidFill>
              <a:schemeClr val="dk2"/>
            </a:solidFill>
            <a:prstDash val="solid"/>
            <a:round/>
            <a:headEnd len="med" w="med" type="none"/>
            <a:tailEnd len="med" w="med" type="none"/>
          </a:ln>
        </p:spPr>
      </p:cxnSp>
      <p:cxnSp>
        <p:nvCxnSpPr>
          <p:cNvPr id="77" name="Google Shape;77;p14"/>
          <p:cNvCxnSpPr/>
          <p:nvPr/>
        </p:nvCxnSpPr>
        <p:spPr>
          <a:xfrm>
            <a:off x="572675" y="2192788"/>
            <a:ext cx="0" cy="217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txBox="1"/>
          <p:nvPr>
            <p:ph type="title"/>
          </p:nvPr>
        </p:nvSpPr>
        <p:spPr>
          <a:xfrm>
            <a:off x="251050" y="209725"/>
            <a:ext cx="8520600" cy="418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63953"/>
              <a:buNone/>
            </a:pPr>
            <a:r>
              <a:rPr lang="en" sz="1720">
                <a:solidFill>
                  <a:srgbClr val="006B6E"/>
                </a:solidFill>
              </a:rPr>
              <a:t>Financial Performance Compared with Industry</a:t>
            </a:r>
            <a:endParaRPr sz="1720">
              <a:solidFill>
                <a:srgbClr val="006B6E"/>
              </a:solidFill>
            </a:endParaRPr>
          </a:p>
        </p:txBody>
      </p:sp>
      <p:pic>
        <p:nvPicPr>
          <p:cNvPr id="402" name="Google Shape;402;p32" title="Cathay-Pacific-Logo-500x281.png"/>
          <p:cNvPicPr preferRelativeResize="0"/>
          <p:nvPr/>
        </p:nvPicPr>
        <p:blipFill rotWithShape="1">
          <a:blip r:embed="rId3">
            <a:alphaModFix/>
          </a:blip>
          <a:srcRect b="0" l="0" r="0" t="0"/>
          <a:stretch/>
        </p:blipFill>
        <p:spPr>
          <a:xfrm>
            <a:off x="7672475" y="-3"/>
            <a:ext cx="1308025" cy="735100"/>
          </a:xfrm>
          <a:prstGeom prst="rect">
            <a:avLst/>
          </a:prstGeom>
          <a:noFill/>
          <a:ln>
            <a:noFill/>
          </a:ln>
        </p:spPr>
      </p:pic>
      <p:sp>
        <p:nvSpPr>
          <p:cNvPr id="403" name="Google Shape;403;p32"/>
          <p:cNvSpPr txBox="1"/>
          <p:nvPr/>
        </p:nvSpPr>
        <p:spPr>
          <a:xfrm>
            <a:off x="251050" y="3323684"/>
            <a:ext cx="4045500" cy="931200"/>
          </a:xfrm>
          <a:prstGeom prst="rect">
            <a:avLst/>
          </a:prstGeom>
          <a:noFill/>
          <a:ln>
            <a:noFill/>
          </a:ln>
        </p:spPr>
        <p:txBody>
          <a:bodyPr anchorCtr="0" anchor="t" bIns="91425" lIns="91425" spcFirstLastPara="1" rIns="91425" wrap="square" tIns="91425">
            <a:normAutofit lnSpcReduction="10000"/>
          </a:bodyPr>
          <a:lstStyle/>
          <a:p>
            <a:pPr indent="0" lvl="0" marL="0" marR="0" rtl="0" algn="just">
              <a:lnSpc>
                <a:spcPct val="100000"/>
              </a:lnSpc>
              <a:spcBef>
                <a:spcPts val="0"/>
              </a:spcBef>
              <a:spcAft>
                <a:spcPts val="0"/>
              </a:spcAft>
              <a:buClr>
                <a:schemeClr val="dk1"/>
              </a:buClr>
              <a:buSzPts val="990"/>
              <a:buFont typeface="Arial"/>
              <a:buNone/>
            </a:pPr>
            <a:r>
              <a:rPr b="0" i="0" lang="en" sz="1000" u="none" cap="none" strike="noStrike">
                <a:solidFill>
                  <a:schemeClr val="dk1"/>
                </a:solidFill>
                <a:latin typeface="Arial"/>
                <a:ea typeface="Arial"/>
                <a:cs typeface="Arial"/>
                <a:sym typeface="Arial"/>
              </a:rPr>
              <a:t>Cathay's revenue declined </a:t>
            </a:r>
            <a:r>
              <a:rPr lang="en" sz="1000">
                <a:solidFill>
                  <a:schemeClr val="dk1"/>
                </a:solidFill>
              </a:rPr>
              <a:t>significantly</a:t>
            </a:r>
            <a:r>
              <a:rPr b="0" i="0" lang="en" sz="1000" u="none" cap="none" strike="noStrike">
                <a:solidFill>
                  <a:schemeClr val="dk1"/>
                </a:solidFill>
                <a:latin typeface="Arial"/>
                <a:ea typeface="Arial"/>
                <a:cs typeface="Arial"/>
                <a:sym typeface="Arial"/>
              </a:rPr>
              <a:t> during the pandemic, with a slower recovery compared to its peers. By 2022, revenue began improving but remained below industry averages. However, strong growth in 2023 and 2024 with revenue reaching nearly matching the peer average. </a:t>
            </a:r>
            <a:endParaRPr b="0" i="0" sz="1000" u="none" cap="none" strike="noStrike">
              <a:solidFill>
                <a:schemeClr val="dk1"/>
              </a:solidFill>
              <a:latin typeface="Arial"/>
              <a:ea typeface="Arial"/>
              <a:cs typeface="Arial"/>
              <a:sym typeface="Arial"/>
            </a:endParaRPr>
          </a:p>
        </p:txBody>
      </p:sp>
      <p:pic>
        <p:nvPicPr>
          <p:cNvPr id="404" name="Google Shape;404;p32"/>
          <p:cNvPicPr preferRelativeResize="0"/>
          <p:nvPr/>
        </p:nvPicPr>
        <p:blipFill rotWithShape="1">
          <a:blip r:embed="rId4">
            <a:alphaModFix/>
          </a:blip>
          <a:srcRect b="0" l="0" r="0" t="0"/>
          <a:stretch/>
        </p:blipFill>
        <p:spPr>
          <a:xfrm>
            <a:off x="311699" y="841191"/>
            <a:ext cx="3984900" cy="2482500"/>
          </a:xfrm>
          <a:prstGeom prst="rect">
            <a:avLst/>
          </a:prstGeom>
          <a:noFill/>
          <a:ln>
            <a:noFill/>
          </a:ln>
        </p:spPr>
      </p:pic>
      <p:sp>
        <p:nvSpPr>
          <p:cNvPr id="405" name="Google Shape;405;p32"/>
          <p:cNvSpPr txBox="1"/>
          <p:nvPr/>
        </p:nvSpPr>
        <p:spPr>
          <a:xfrm>
            <a:off x="251050" y="571519"/>
            <a:ext cx="1557000" cy="32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90"/>
              <a:buFont typeface="Arial"/>
              <a:buNone/>
            </a:pPr>
            <a:r>
              <a:rPr b="1" i="0" lang="en" sz="900" u="none" cap="none" strike="noStrike">
                <a:solidFill>
                  <a:srgbClr val="006B6E"/>
                </a:solidFill>
                <a:latin typeface="Arial"/>
                <a:ea typeface="Arial"/>
                <a:cs typeface="Arial"/>
                <a:sym typeface="Arial"/>
              </a:rPr>
              <a:t>Revenue Growth (HK$M)</a:t>
            </a:r>
            <a:endParaRPr sz="900"/>
          </a:p>
        </p:txBody>
      </p:sp>
      <p:pic>
        <p:nvPicPr>
          <p:cNvPr id="406" name="Google Shape;406;p32"/>
          <p:cNvPicPr preferRelativeResize="0"/>
          <p:nvPr/>
        </p:nvPicPr>
        <p:blipFill rotWithShape="1">
          <a:blip r:embed="rId5">
            <a:alphaModFix/>
          </a:blip>
          <a:srcRect b="0" l="0" r="0" t="0"/>
          <a:stretch/>
        </p:blipFill>
        <p:spPr>
          <a:xfrm>
            <a:off x="4906673" y="898674"/>
            <a:ext cx="3986400" cy="2289900"/>
          </a:xfrm>
          <a:prstGeom prst="rect">
            <a:avLst/>
          </a:prstGeom>
          <a:noFill/>
          <a:ln>
            <a:noFill/>
          </a:ln>
        </p:spPr>
      </p:pic>
      <p:sp>
        <p:nvSpPr>
          <p:cNvPr id="407" name="Google Shape;407;p32"/>
          <p:cNvSpPr txBox="1"/>
          <p:nvPr/>
        </p:nvSpPr>
        <p:spPr>
          <a:xfrm>
            <a:off x="4955164" y="571519"/>
            <a:ext cx="1308000" cy="3273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015"/>
              <a:buFont typeface="Arial"/>
              <a:buNone/>
            </a:pPr>
            <a:r>
              <a:rPr b="1" i="0" lang="en" sz="900" u="none" cap="none" strike="noStrike">
                <a:solidFill>
                  <a:srgbClr val="006B6E"/>
                </a:solidFill>
                <a:latin typeface="Arial"/>
                <a:ea typeface="Arial"/>
                <a:cs typeface="Arial"/>
                <a:sym typeface="Arial"/>
              </a:rPr>
              <a:t>Net Income (HK$M)</a:t>
            </a:r>
            <a:endParaRPr/>
          </a:p>
        </p:txBody>
      </p:sp>
      <p:sp>
        <p:nvSpPr>
          <p:cNvPr id="408" name="Google Shape;408;p32"/>
          <p:cNvSpPr txBox="1"/>
          <p:nvPr/>
        </p:nvSpPr>
        <p:spPr>
          <a:xfrm>
            <a:off x="4906673" y="3323684"/>
            <a:ext cx="4100400" cy="1153800"/>
          </a:xfrm>
          <a:prstGeom prst="rect">
            <a:avLst/>
          </a:prstGeom>
          <a:noFill/>
          <a:ln>
            <a:noFill/>
          </a:ln>
        </p:spPr>
        <p:txBody>
          <a:bodyPr anchorCtr="0" anchor="t" bIns="91425" lIns="91425" spcFirstLastPara="1" rIns="91425" wrap="square" tIns="91425">
            <a:normAutofit/>
          </a:bodyPr>
          <a:lstStyle/>
          <a:p>
            <a:pPr indent="0" lvl="0" marL="0" marR="0" rtl="0" algn="just">
              <a:lnSpc>
                <a:spcPct val="100000"/>
              </a:lnSpc>
              <a:spcBef>
                <a:spcPts val="0"/>
              </a:spcBef>
              <a:spcAft>
                <a:spcPts val="0"/>
              </a:spcAft>
              <a:buClr>
                <a:schemeClr val="dk1"/>
              </a:buClr>
              <a:buSzPts val="990"/>
              <a:buFont typeface="Arial"/>
              <a:buNone/>
            </a:pPr>
            <a:r>
              <a:rPr b="0" i="0" lang="en" sz="1000" u="none" cap="none" strike="noStrike">
                <a:solidFill>
                  <a:schemeClr val="dk1"/>
                </a:solidFill>
                <a:latin typeface="Arial"/>
                <a:ea typeface="Arial"/>
                <a:cs typeface="Arial"/>
                <a:sym typeface="Arial"/>
              </a:rPr>
              <a:t>Cathay suffered heavy losses in 2020, exceeding those of its peers. However, from 2021 to 2022, it performed better than </a:t>
            </a:r>
            <a:r>
              <a:rPr lang="en" sz="1000">
                <a:solidFill>
                  <a:schemeClr val="dk1"/>
                </a:solidFill>
              </a:rPr>
              <a:t>its peers </a:t>
            </a:r>
            <a:r>
              <a:rPr b="0" i="0" lang="en" sz="1000" u="none" cap="none" strike="noStrike">
                <a:solidFill>
                  <a:schemeClr val="dk1"/>
                </a:solidFill>
                <a:latin typeface="Arial"/>
                <a:ea typeface="Arial"/>
                <a:cs typeface="Arial"/>
                <a:sym typeface="Arial"/>
              </a:rPr>
              <a:t>despite continued losses during the pandemic. The company returned to profitability in 2023, outperforming its peers, and maintained strong results in 2024. This reflects a faster recovery from the pandemic compared to the industry.</a:t>
            </a:r>
            <a:endParaRPr b="0" i="0" sz="1100" u="none" cap="none" strike="noStrike">
              <a:solidFill>
                <a:schemeClr val="dk1"/>
              </a:solidFill>
              <a:latin typeface="Arial"/>
              <a:ea typeface="Arial"/>
              <a:cs typeface="Arial"/>
              <a:sym typeface="Arial"/>
            </a:endParaRPr>
          </a:p>
        </p:txBody>
      </p:sp>
      <p:pic>
        <p:nvPicPr>
          <p:cNvPr id="409" name="Google Shape;409;p32"/>
          <p:cNvPicPr preferRelativeResize="0"/>
          <p:nvPr/>
        </p:nvPicPr>
        <p:blipFill>
          <a:blip r:embed="rId6">
            <a:alphaModFix/>
          </a:blip>
          <a:stretch>
            <a:fillRect/>
          </a:stretch>
        </p:blipFill>
        <p:spPr>
          <a:xfrm>
            <a:off x="0" y="4502968"/>
            <a:ext cx="9144001" cy="7095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3"/>
          <p:cNvSpPr txBox="1"/>
          <p:nvPr>
            <p:ph type="title"/>
          </p:nvPr>
        </p:nvSpPr>
        <p:spPr>
          <a:xfrm>
            <a:off x="251050" y="227179"/>
            <a:ext cx="8520600" cy="418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63953"/>
              <a:buNone/>
            </a:pPr>
            <a:r>
              <a:rPr lang="en" sz="1720">
                <a:solidFill>
                  <a:srgbClr val="006B6E"/>
                </a:solidFill>
              </a:rPr>
              <a:t>Financial </a:t>
            </a:r>
            <a:r>
              <a:rPr lang="en" sz="1720">
                <a:solidFill>
                  <a:srgbClr val="006B6E"/>
                </a:solidFill>
              </a:rPr>
              <a:t>Performance</a:t>
            </a:r>
            <a:r>
              <a:rPr lang="en" sz="1720">
                <a:solidFill>
                  <a:srgbClr val="006B6E"/>
                </a:solidFill>
              </a:rPr>
              <a:t> Compared with Industry</a:t>
            </a:r>
            <a:endParaRPr sz="1720">
              <a:solidFill>
                <a:srgbClr val="006B6E"/>
              </a:solidFill>
            </a:endParaRPr>
          </a:p>
        </p:txBody>
      </p:sp>
      <p:pic>
        <p:nvPicPr>
          <p:cNvPr id="415" name="Google Shape;415;p33" title="Cathay-Pacific-Logo-500x281.png"/>
          <p:cNvPicPr preferRelativeResize="0"/>
          <p:nvPr/>
        </p:nvPicPr>
        <p:blipFill rotWithShape="1">
          <a:blip r:embed="rId3">
            <a:alphaModFix/>
          </a:blip>
          <a:srcRect b="0" l="0" r="0" t="0"/>
          <a:stretch/>
        </p:blipFill>
        <p:spPr>
          <a:xfrm>
            <a:off x="7672475" y="-3"/>
            <a:ext cx="1308025" cy="735100"/>
          </a:xfrm>
          <a:prstGeom prst="rect">
            <a:avLst/>
          </a:prstGeom>
          <a:noFill/>
          <a:ln>
            <a:noFill/>
          </a:ln>
        </p:spPr>
      </p:pic>
      <p:sp>
        <p:nvSpPr>
          <p:cNvPr id="416" name="Google Shape;416;p33"/>
          <p:cNvSpPr txBox="1"/>
          <p:nvPr/>
        </p:nvSpPr>
        <p:spPr>
          <a:xfrm>
            <a:off x="251050" y="3323684"/>
            <a:ext cx="4045500" cy="931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990"/>
              <a:buFont typeface="Arial"/>
              <a:buNone/>
            </a:pPr>
            <a:r>
              <a:rPr b="0" i="0" lang="en" sz="1000" u="none" cap="none" strike="noStrike">
                <a:solidFill>
                  <a:schemeClr val="dk1"/>
                </a:solidFill>
                <a:latin typeface="Arial"/>
                <a:ea typeface="Arial"/>
                <a:cs typeface="Arial"/>
                <a:sym typeface="Arial"/>
              </a:rPr>
              <a:t>Cathay suffered heavy losses in 2020, with its net profit margin falling below that of its peers. However, from 2021 to 2022, its net profit margin remained more stable than the industry average. The company returned to profitability in 2023 with a positive net profit margin, outperforming peers, and sustained strong margins in 2024.</a:t>
            </a:r>
            <a:endParaRPr b="0" i="0" sz="1000" u="none" cap="none" strike="noStrike">
              <a:solidFill>
                <a:schemeClr val="dk1"/>
              </a:solidFill>
              <a:latin typeface="Arial"/>
              <a:ea typeface="Arial"/>
              <a:cs typeface="Arial"/>
              <a:sym typeface="Arial"/>
            </a:endParaRPr>
          </a:p>
        </p:txBody>
      </p:sp>
      <p:sp>
        <p:nvSpPr>
          <p:cNvPr id="417" name="Google Shape;417;p33"/>
          <p:cNvSpPr txBox="1"/>
          <p:nvPr/>
        </p:nvSpPr>
        <p:spPr>
          <a:xfrm>
            <a:off x="251050" y="571519"/>
            <a:ext cx="1308000" cy="3273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015"/>
              <a:buFont typeface="Arial"/>
              <a:buNone/>
            </a:pPr>
            <a:r>
              <a:rPr b="1" i="0" lang="en" sz="900" u="none" cap="none" strike="noStrike">
                <a:solidFill>
                  <a:srgbClr val="006B6E"/>
                </a:solidFill>
                <a:latin typeface="Arial"/>
                <a:ea typeface="Arial"/>
                <a:cs typeface="Arial"/>
                <a:sym typeface="Arial"/>
              </a:rPr>
              <a:t>Net Income Margin</a:t>
            </a:r>
            <a:endParaRPr/>
          </a:p>
        </p:txBody>
      </p:sp>
      <p:sp>
        <p:nvSpPr>
          <p:cNvPr id="418" name="Google Shape;418;p33"/>
          <p:cNvSpPr txBox="1"/>
          <p:nvPr/>
        </p:nvSpPr>
        <p:spPr>
          <a:xfrm>
            <a:off x="4961597" y="571519"/>
            <a:ext cx="1308000" cy="3273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015"/>
              <a:buFont typeface="Arial"/>
              <a:buNone/>
            </a:pPr>
            <a:r>
              <a:rPr b="1" i="0" lang="en" sz="900" u="none" cap="none" strike="noStrike">
                <a:solidFill>
                  <a:srgbClr val="006B6E"/>
                </a:solidFill>
                <a:latin typeface="Arial"/>
                <a:ea typeface="Arial"/>
                <a:cs typeface="Arial"/>
                <a:sym typeface="Arial"/>
              </a:rPr>
              <a:t>Return on Assets</a:t>
            </a:r>
            <a:endParaRPr/>
          </a:p>
        </p:txBody>
      </p:sp>
      <p:sp>
        <p:nvSpPr>
          <p:cNvPr id="419" name="Google Shape;419;p33"/>
          <p:cNvSpPr txBox="1"/>
          <p:nvPr/>
        </p:nvSpPr>
        <p:spPr>
          <a:xfrm>
            <a:off x="4906673" y="3323684"/>
            <a:ext cx="4100400" cy="1153800"/>
          </a:xfrm>
          <a:prstGeom prst="rect">
            <a:avLst/>
          </a:prstGeom>
          <a:noFill/>
          <a:ln>
            <a:noFill/>
          </a:ln>
        </p:spPr>
        <p:txBody>
          <a:bodyPr anchorCtr="0" anchor="t" bIns="91425" lIns="91425" spcFirstLastPara="1" rIns="91425" wrap="square" tIns="91425">
            <a:normAutofit lnSpcReduction="10000"/>
          </a:bodyPr>
          <a:lstStyle/>
          <a:p>
            <a:pPr indent="0" lvl="0" marL="0" marR="0" rtl="0" algn="just">
              <a:lnSpc>
                <a:spcPct val="100000"/>
              </a:lnSpc>
              <a:spcBef>
                <a:spcPts val="0"/>
              </a:spcBef>
              <a:spcAft>
                <a:spcPts val="0"/>
              </a:spcAft>
              <a:buClr>
                <a:schemeClr val="dk1"/>
              </a:buClr>
              <a:buSzPts val="990"/>
              <a:buFont typeface="Arial"/>
              <a:buNone/>
            </a:pPr>
            <a:r>
              <a:rPr b="0" i="0" lang="en" sz="1000" u="none" cap="none" strike="noStrike">
                <a:solidFill>
                  <a:schemeClr val="dk1"/>
                </a:solidFill>
                <a:latin typeface="Arial"/>
                <a:ea typeface="Arial"/>
                <a:cs typeface="Arial"/>
                <a:sym typeface="Arial"/>
              </a:rPr>
              <a:t>Although Cathay’s Return on Assets (ROA) was lower than the industry before the pandemic, it performed slightly better during 2020 to 2022. By 2022, Cathay's ROA had returned to pre-pandemic levels and continued to rise. Cathay’s ROA improved significantly after the pandemic, outperforming peers in 2023 and 2024. This indicates its stronger recovery and better efficiency in utilize of assets than its competitors.</a:t>
            </a:r>
            <a:endParaRPr b="0" i="0" sz="1400" u="none" cap="none" strike="noStrike">
              <a:solidFill>
                <a:schemeClr val="dk1"/>
              </a:solidFill>
              <a:latin typeface="Arial"/>
              <a:ea typeface="Arial"/>
              <a:cs typeface="Arial"/>
              <a:sym typeface="Arial"/>
            </a:endParaRPr>
          </a:p>
        </p:txBody>
      </p:sp>
      <p:pic>
        <p:nvPicPr>
          <p:cNvPr id="420" name="Google Shape;420;p33"/>
          <p:cNvPicPr preferRelativeResize="0"/>
          <p:nvPr/>
        </p:nvPicPr>
        <p:blipFill rotWithShape="1">
          <a:blip r:embed="rId4">
            <a:alphaModFix/>
          </a:blip>
          <a:srcRect b="0" l="0" r="0" t="0"/>
          <a:stretch/>
        </p:blipFill>
        <p:spPr>
          <a:xfrm>
            <a:off x="315191" y="853953"/>
            <a:ext cx="3867300" cy="2289900"/>
          </a:xfrm>
          <a:prstGeom prst="rect">
            <a:avLst/>
          </a:prstGeom>
          <a:noFill/>
          <a:ln>
            <a:noFill/>
          </a:ln>
        </p:spPr>
      </p:pic>
      <p:pic>
        <p:nvPicPr>
          <p:cNvPr id="421" name="Google Shape;421;p33"/>
          <p:cNvPicPr preferRelativeResize="0"/>
          <p:nvPr/>
        </p:nvPicPr>
        <p:blipFill rotWithShape="1">
          <a:blip r:embed="rId5">
            <a:alphaModFix/>
          </a:blip>
          <a:srcRect b="0" l="0" r="0" t="0"/>
          <a:stretch/>
        </p:blipFill>
        <p:spPr>
          <a:xfrm>
            <a:off x="5077500" y="988550"/>
            <a:ext cx="3595200" cy="2155200"/>
          </a:xfrm>
          <a:prstGeom prst="rect">
            <a:avLst/>
          </a:prstGeom>
          <a:noFill/>
          <a:ln>
            <a:noFill/>
          </a:ln>
        </p:spPr>
      </p:pic>
      <p:pic>
        <p:nvPicPr>
          <p:cNvPr id="422" name="Google Shape;422;p33"/>
          <p:cNvPicPr preferRelativeResize="0"/>
          <p:nvPr/>
        </p:nvPicPr>
        <p:blipFill>
          <a:blip r:embed="rId6">
            <a:alphaModFix/>
          </a:blip>
          <a:stretch>
            <a:fillRect/>
          </a:stretch>
        </p:blipFill>
        <p:spPr>
          <a:xfrm>
            <a:off x="0" y="4502968"/>
            <a:ext cx="9144001" cy="7095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4"/>
          <p:cNvSpPr txBox="1"/>
          <p:nvPr>
            <p:ph type="title"/>
          </p:nvPr>
        </p:nvSpPr>
        <p:spPr>
          <a:xfrm>
            <a:off x="251050" y="227179"/>
            <a:ext cx="8520600" cy="418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63953"/>
              <a:buNone/>
            </a:pPr>
            <a:r>
              <a:rPr lang="en" sz="1720">
                <a:solidFill>
                  <a:srgbClr val="006B6E"/>
                </a:solidFill>
              </a:rPr>
              <a:t>Financial </a:t>
            </a:r>
            <a:r>
              <a:rPr lang="en" sz="1720">
                <a:solidFill>
                  <a:srgbClr val="006B6E"/>
                </a:solidFill>
              </a:rPr>
              <a:t>Performance</a:t>
            </a:r>
            <a:r>
              <a:rPr lang="en" sz="1720">
                <a:solidFill>
                  <a:srgbClr val="006B6E"/>
                </a:solidFill>
              </a:rPr>
              <a:t> with Industry</a:t>
            </a:r>
            <a:endParaRPr sz="1720">
              <a:solidFill>
                <a:srgbClr val="006B6E"/>
              </a:solidFill>
            </a:endParaRPr>
          </a:p>
        </p:txBody>
      </p:sp>
      <p:pic>
        <p:nvPicPr>
          <p:cNvPr id="428" name="Google Shape;428;p34" title="Cathay-Pacific-Logo-500x281.png"/>
          <p:cNvPicPr preferRelativeResize="0"/>
          <p:nvPr/>
        </p:nvPicPr>
        <p:blipFill rotWithShape="1">
          <a:blip r:embed="rId3">
            <a:alphaModFix/>
          </a:blip>
          <a:srcRect b="0" l="0" r="0" t="0"/>
          <a:stretch/>
        </p:blipFill>
        <p:spPr>
          <a:xfrm>
            <a:off x="7672475" y="-3"/>
            <a:ext cx="1308025" cy="735100"/>
          </a:xfrm>
          <a:prstGeom prst="rect">
            <a:avLst/>
          </a:prstGeom>
          <a:noFill/>
          <a:ln>
            <a:noFill/>
          </a:ln>
        </p:spPr>
      </p:pic>
      <p:sp>
        <p:nvSpPr>
          <p:cNvPr id="429" name="Google Shape;429;p34"/>
          <p:cNvSpPr txBox="1"/>
          <p:nvPr/>
        </p:nvSpPr>
        <p:spPr>
          <a:xfrm>
            <a:off x="251050" y="3273647"/>
            <a:ext cx="4045500" cy="1248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990"/>
              <a:buFont typeface="Arial"/>
              <a:buNone/>
            </a:pPr>
            <a:r>
              <a:rPr b="0" i="0" lang="en" sz="1000" u="none" cap="none" strike="noStrike">
                <a:solidFill>
                  <a:schemeClr val="dk1"/>
                </a:solidFill>
                <a:latin typeface="Arial"/>
                <a:ea typeface="Arial"/>
                <a:cs typeface="Arial"/>
                <a:sym typeface="Arial"/>
              </a:rPr>
              <a:t>Cathay’s current ratio remained below the industry average over the past five years, showing its weaker liquidity. The drop in 2023 and 2024, due to preference share redemption and expansion spending, which indicates higher working capital pressure. This suggests Cathay may not have enough short-term assets to cover its short-term liabilities. And it relies more on cash flow management to meet its short-term obligations.</a:t>
            </a:r>
            <a:endParaRPr b="0" i="0" sz="1000" u="none" cap="none" strike="noStrike">
              <a:solidFill>
                <a:schemeClr val="dk1"/>
              </a:solidFill>
              <a:latin typeface="Arial"/>
              <a:ea typeface="Arial"/>
              <a:cs typeface="Arial"/>
              <a:sym typeface="Arial"/>
            </a:endParaRPr>
          </a:p>
        </p:txBody>
      </p:sp>
      <p:sp>
        <p:nvSpPr>
          <p:cNvPr id="430" name="Google Shape;430;p34"/>
          <p:cNvSpPr txBox="1"/>
          <p:nvPr/>
        </p:nvSpPr>
        <p:spPr>
          <a:xfrm>
            <a:off x="251050" y="571519"/>
            <a:ext cx="1308000" cy="3273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015"/>
              <a:buFont typeface="Arial"/>
              <a:buNone/>
            </a:pPr>
            <a:r>
              <a:rPr b="1" i="0" lang="en" sz="900" u="none" cap="none" strike="noStrike">
                <a:solidFill>
                  <a:srgbClr val="006B6E"/>
                </a:solidFill>
                <a:latin typeface="Arial"/>
                <a:ea typeface="Arial"/>
                <a:cs typeface="Arial"/>
                <a:sym typeface="Arial"/>
              </a:rPr>
              <a:t>Current Ratio</a:t>
            </a:r>
            <a:endParaRPr/>
          </a:p>
        </p:txBody>
      </p:sp>
      <p:sp>
        <p:nvSpPr>
          <p:cNvPr id="431" name="Google Shape;431;p34"/>
          <p:cNvSpPr txBox="1"/>
          <p:nvPr/>
        </p:nvSpPr>
        <p:spPr>
          <a:xfrm>
            <a:off x="4961597" y="571519"/>
            <a:ext cx="1308000" cy="3273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015"/>
              <a:buFont typeface="Arial"/>
              <a:buNone/>
            </a:pPr>
            <a:r>
              <a:rPr b="1" i="0" lang="en" sz="900" u="none" cap="none" strike="noStrike">
                <a:solidFill>
                  <a:srgbClr val="006B6E"/>
                </a:solidFill>
                <a:latin typeface="Arial"/>
                <a:ea typeface="Arial"/>
                <a:cs typeface="Arial"/>
                <a:sym typeface="Arial"/>
              </a:rPr>
              <a:t>Debt to Equity Ratio</a:t>
            </a:r>
            <a:endParaRPr/>
          </a:p>
        </p:txBody>
      </p:sp>
      <p:sp>
        <p:nvSpPr>
          <p:cNvPr id="432" name="Google Shape;432;p34"/>
          <p:cNvSpPr txBox="1"/>
          <p:nvPr/>
        </p:nvSpPr>
        <p:spPr>
          <a:xfrm>
            <a:off x="4880022" y="3267705"/>
            <a:ext cx="4100400" cy="1153800"/>
          </a:xfrm>
          <a:prstGeom prst="rect">
            <a:avLst/>
          </a:prstGeom>
          <a:noFill/>
          <a:ln>
            <a:noFill/>
          </a:ln>
        </p:spPr>
        <p:txBody>
          <a:bodyPr anchorCtr="0" anchor="t" bIns="91425" lIns="91425" spcFirstLastPara="1" rIns="91425" wrap="square" tIns="91425">
            <a:normAutofit lnSpcReduction="10000"/>
          </a:bodyPr>
          <a:lstStyle/>
          <a:p>
            <a:pPr indent="0" lvl="0" marL="0" marR="0" rtl="0" algn="just">
              <a:lnSpc>
                <a:spcPct val="100000"/>
              </a:lnSpc>
              <a:spcBef>
                <a:spcPts val="0"/>
              </a:spcBef>
              <a:spcAft>
                <a:spcPts val="0"/>
              </a:spcAft>
              <a:buClr>
                <a:schemeClr val="dk1"/>
              </a:buClr>
              <a:buSzPts val="990"/>
              <a:buFont typeface="Arial"/>
              <a:buNone/>
            </a:pPr>
            <a:r>
              <a:rPr b="0" i="0" lang="en" sz="1000" u="none" cap="none" strike="noStrike">
                <a:solidFill>
                  <a:schemeClr val="dk1"/>
                </a:solidFill>
                <a:latin typeface="Arial"/>
                <a:ea typeface="Arial"/>
                <a:cs typeface="Arial"/>
                <a:sym typeface="Arial"/>
              </a:rPr>
              <a:t>Cathay</a:t>
            </a:r>
            <a:r>
              <a:rPr lang="en" sz="1000">
                <a:solidFill>
                  <a:schemeClr val="dk1"/>
                </a:solidFill>
              </a:rPr>
              <a:t> </a:t>
            </a:r>
            <a:r>
              <a:rPr b="0" i="0" lang="en" sz="1000" u="none" cap="none" strike="noStrike">
                <a:solidFill>
                  <a:schemeClr val="dk1"/>
                </a:solidFill>
                <a:latin typeface="Arial"/>
                <a:ea typeface="Arial"/>
                <a:cs typeface="Arial"/>
                <a:sym typeface="Arial"/>
              </a:rPr>
              <a:t>has followed a more </a:t>
            </a:r>
            <a:r>
              <a:rPr b="0" i="0" lang="en" sz="1000" u="none" cap="none" strike="noStrike">
                <a:solidFill>
                  <a:schemeClr val="dk1"/>
                </a:solidFill>
                <a:latin typeface="Arial"/>
                <a:ea typeface="Arial"/>
                <a:cs typeface="Arial"/>
                <a:sym typeface="Arial"/>
              </a:rPr>
              <a:t>conservative </a:t>
            </a:r>
            <a:r>
              <a:rPr b="0" i="0" lang="en" sz="1000" u="none" cap="none" strike="noStrike">
                <a:solidFill>
                  <a:schemeClr val="dk1"/>
                </a:solidFill>
                <a:latin typeface="Arial"/>
                <a:ea typeface="Arial"/>
                <a:cs typeface="Arial"/>
                <a:sym typeface="Arial"/>
              </a:rPr>
              <a:t>debt strategy than its peers, keeping its debt-to-equity ratio below 1.5. While industry leverage peaked above 3 in 2022 during pandemic and remained above 2 in 2023 and 2024, Cathay stayed below 1.5, indicating a more stable financial structure. The slight increase in 2024 was due to expansion investments. Its lower reliance on debt suggests stronger financial stability and lower risk.</a:t>
            </a:r>
            <a:endParaRPr b="0" i="0" sz="1400" u="none" cap="none" strike="noStrike">
              <a:solidFill>
                <a:schemeClr val="dk1"/>
              </a:solidFill>
              <a:latin typeface="Arial"/>
              <a:ea typeface="Arial"/>
              <a:cs typeface="Arial"/>
              <a:sym typeface="Arial"/>
            </a:endParaRPr>
          </a:p>
        </p:txBody>
      </p:sp>
      <p:pic>
        <p:nvPicPr>
          <p:cNvPr id="433" name="Google Shape;433;p34"/>
          <p:cNvPicPr preferRelativeResize="0"/>
          <p:nvPr/>
        </p:nvPicPr>
        <p:blipFill rotWithShape="1">
          <a:blip r:embed="rId4">
            <a:alphaModFix/>
          </a:blip>
          <a:srcRect b="0" l="0" r="0" t="0"/>
          <a:stretch/>
        </p:blipFill>
        <p:spPr>
          <a:xfrm>
            <a:off x="291805" y="865446"/>
            <a:ext cx="4004700" cy="2328000"/>
          </a:xfrm>
          <a:prstGeom prst="rect">
            <a:avLst/>
          </a:prstGeom>
          <a:noFill/>
          <a:ln>
            <a:noFill/>
          </a:ln>
        </p:spPr>
      </p:pic>
      <p:pic>
        <p:nvPicPr>
          <p:cNvPr id="434" name="Google Shape;434;p34"/>
          <p:cNvPicPr preferRelativeResize="0"/>
          <p:nvPr/>
        </p:nvPicPr>
        <p:blipFill rotWithShape="1">
          <a:blip r:embed="rId5">
            <a:alphaModFix/>
          </a:blip>
          <a:srcRect b="0" l="0" r="0" t="0"/>
          <a:stretch/>
        </p:blipFill>
        <p:spPr>
          <a:xfrm>
            <a:off x="4985558" y="1016122"/>
            <a:ext cx="3994800" cy="2177400"/>
          </a:xfrm>
          <a:prstGeom prst="rect">
            <a:avLst/>
          </a:prstGeom>
          <a:noFill/>
          <a:ln>
            <a:noFill/>
          </a:ln>
        </p:spPr>
      </p:pic>
      <p:pic>
        <p:nvPicPr>
          <p:cNvPr id="435" name="Google Shape;435;p34"/>
          <p:cNvPicPr preferRelativeResize="0"/>
          <p:nvPr/>
        </p:nvPicPr>
        <p:blipFill>
          <a:blip r:embed="rId6">
            <a:alphaModFix/>
          </a:blip>
          <a:stretch>
            <a:fillRect/>
          </a:stretch>
        </p:blipFill>
        <p:spPr>
          <a:xfrm>
            <a:off x="0" y="4502968"/>
            <a:ext cx="9144001" cy="7095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5"/>
          <p:cNvSpPr txBox="1"/>
          <p:nvPr>
            <p:ph type="title"/>
          </p:nvPr>
        </p:nvSpPr>
        <p:spPr>
          <a:xfrm>
            <a:off x="251050" y="218775"/>
            <a:ext cx="3258600" cy="37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360">
                <a:solidFill>
                  <a:srgbClr val="006B6E"/>
                </a:solidFill>
              </a:rPr>
              <a:t>Dividends Payment Analysis</a:t>
            </a:r>
            <a:endParaRPr sz="1360">
              <a:solidFill>
                <a:srgbClr val="006B6E"/>
              </a:solidFill>
            </a:endParaRPr>
          </a:p>
        </p:txBody>
      </p:sp>
      <p:pic>
        <p:nvPicPr>
          <p:cNvPr id="441" name="Google Shape;441;p35" title="Cathay-Pacific-Logo-500x281.png"/>
          <p:cNvPicPr preferRelativeResize="0"/>
          <p:nvPr/>
        </p:nvPicPr>
        <p:blipFill rotWithShape="1">
          <a:blip r:embed="rId3">
            <a:alphaModFix/>
          </a:blip>
          <a:srcRect b="0" l="0" r="0" t="0"/>
          <a:stretch/>
        </p:blipFill>
        <p:spPr>
          <a:xfrm>
            <a:off x="7672475" y="-3"/>
            <a:ext cx="1308025" cy="735100"/>
          </a:xfrm>
          <a:prstGeom prst="rect">
            <a:avLst/>
          </a:prstGeom>
          <a:noFill/>
          <a:ln>
            <a:noFill/>
          </a:ln>
        </p:spPr>
      </p:pic>
      <p:sp>
        <p:nvSpPr>
          <p:cNvPr id="442" name="Google Shape;442;p35"/>
          <p:cNvSpPr txBox="1"/>
          <p:nvPr/>
        </p:nvSpPr>
        <p:spPr>
          <a:xfrm>
            <a:off x="372350" y="2064562"/>
            <a:ext cx="8370000" cy="2551200"/>
          </a:xfrm>
          <a:prstGeom prst="rect">
            <a:avLst/>
          </a:prstGeom>
          <a:noFill/>
          <a:ln>
            <a:noFill/>
          </a:ln>
        </p:spPr>
        <p:txBody>
          <a:bodyPr anchorCtr="0" anchor="t" bIns="91425" lIns="91425" spcFirstLastPara="1" rIns="91425" wrap="square" tIns="91425">
            <a:normAutofit lnSpcReduction="10000"/>
          </a:bodyPr>
          <a:lstStyle/>
          <a:p>
            <a:pPr indent="0" lvl="0" marL="0" marR="0" rtl="0" algn="just">
              <a:lnSpc>
                <a:spcPct val="100000"/>
              </a:lnSpc>
              <a:spcBef>
                <a:spcPts val="0"/>
              </a:spcBef>
              <a:spcAft>
                <a:spcPts val="0"/>
              </a:spcAft>
              <a:buClr>
                <a:schemeClr val="dk1"/>
              </a:buClr>
              <a:buSzPts val="990"/>
              <a:buFont typeface="Arial"/>
              <a:buNone/>
            </a:pPr>
            <a:r>
              <a:rPr b="0" i="0" lang="en" sz="900" u="none" cap="none" strike="noStrike">
                <a:solidFill>
                  <a:schemeClr val="dk1"/>
                </a:solidFill>
                <a:latin typeface="Arial"/>
                <a:ea typeface="Arial"/>
                <a:cs typeface="Arial"/>
                <a:sym typeface="Arial"/>
              </a:rPr>
              <a:t>In 2023, the airline returned to profitability and resumed dividend payments at HK$0.43 per share, resulting in a dividend payout ratio of 30.54%. In 2024, as profitability stabilized </a:t>
            </a:r>
            <a:r>
              <a:rPr lang="en" sz="900">
                <a:solidFill>
                  <a:schemeClr val="dk1"/>
                </a:solidFill>
              </a:rPr>
              <a:t>as </a:t>
            </a:r>
            <a:r>
              <a:rPr b="0" i="0" lang="en" sz="900" u="none" cap="none" strike="noStrike">
                <a:solidFill>
                  <a:schemeClr val="dk1"/>
                </a:solidFill>
                <a:latin typeface="Arial"/>
                <a:ea typeface="Arial"/>
                <a:cs typeface="Arial"/>
                <a:sym typeface="Arial"/>
              </a:rPr>
              <a:t>2023, the dividend per share increased to HK$0.69, pushing the payout ratio to 46.31%. The increase in dividend </a:t>
            </a:r>
            <a:r>
              <a:rPr lang="en" sz="900">
                <a:solidFill>
                  <a:schemeClr val="dk1"/>
                </a:solidFill>
              </a:rPr>
              <a:t>payment</a:t>
            </a:r>
            <a:r>
              <a:rPr b="0" i="0" lang="en" sz="900" u="none" cap="none" strike="noStrike">
                <a:solidFill>
                  <a:schemeClr val="dk1"/>
                </a:solidFill>
                <a:latin typeface="Arial"/>
                <a:ea typeface="Arial"/>
                <a:cs typeface="Arial"/>
                <a:sym typeface="Arial"/>
              </a:rPr>
              <a:t> from 2023 to 2024 is </a:t>
            </a:r>
            <a:r>
              <a:rPr b="1" i="0" lang="en" sz="900" u="none" cap="none" strike="noStrike">
                <a:solidFill>
                  <a:srgbClr val="FF0000"/>
                </a:solidFill>
                <a:latin typeface="Arial"/>
                <a:ea typeface="Arial"/>
                <a:cs typeface="Arial"/>
                <a:sym typeface="Arial"/>
              </a:rPr>
              <a:t>60%</a:t>
            </a:r>
            <a:r>
              <a:rPr b="0" i="0" lang="en" sz="900" u="none" cap="none" strike="noStrike">
                <a:solidFill>
                  <a:schemeClr val="dk1"/>
                </a:solidFill>
                <a:latin typeface="Arial"/>
                <a:ea typeface="Arial"/>
                <a:cs typeface="Arial"/>
                <a:sym typeface="Arial"/>
              </a:rPr>
              <a:t>.</a:t>
            </a:r>
            <a:endParaRPr/>
          </a:p>
          <a:p>
            <a:pPr indent="0" lvl="0" marL="0" marR="0" rtl="0" algn="just">
              <a:lnSpc>
                <a:spcPct val="100000"/>
              </a:lnSpc>
              <a:spcBef>
                <a:spcPts val="0"/>
              </a:spcBef>
              <a:spcAft>
                <a:spcPts val="0"/>
              </a:spcAft>
              <a:buClr>
                <a:schemeClr val="dk1"/>
              </a:buClr>
              <a:buSzPts val="990"/>
              <a:buFont typeface="Arial"/>
              <a:buNone/>
            </a:pPr>
            <a:r>
              <a:t/>
            </a:r>
            <a:endParaRPr b="0" i="0" sz="9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990"/>
              <a:buFont typeface="Arial"/>
              <a:buNone/>
            </a:pPr>
            <a:r>
              <a:rPr b="0" i="0" lang="en" sz="900" u="none" cap="none" strike="noStrike">
                <a:solidFill>
                  <a:schemeClr val="dk1"/>
                </a:solidFill>
                <a:latin typeface="Arial"/>
                <a:ea typeface="Arial"/>
                <a:cs typeface="Arial"/>
                <a:sym typeface="Arial"/>
              </a:rPr>
              <a:t>We </a:t>
            </a:r>
            <a:r>
              <a:rPr b="1" i="0" lang="en" sz="900" u="none" cap="none" strike="noStrike">
                <a:solidFill>
                  <a:srgbClr val="FF0000"/>
                </a:solidFill>
                <a:latin typeface="Arial"/>
                <a:ea typeface="Arial"/>
                <a:cs typeface="Arial"/>
                <a:sym typeface="Arial"/>
              </a:rPr>
              <a:t>do not think </a:t>
            </a:r>
            <a:r>
              <a:rPr b="0" i="0" lang="en" sz="900" u="none" cap="none" strike="noStrike">
                <a:solidFill>
                  <a:schemeClr val="dk1"/>
                </a:solidFill>
                <a:latin typeface="Arial"/>
                <a:ea typeface="Arial"/>
                <a:cs typeface="Arial"/>
                <a:sym typeface="Arial"/>
              </a:rPr>
              <a:t>Cathay’s dividend growth is sustainable </a:t>
            </a:r>
            <a:r>
              <a:rPr lang="en" sz="900">
                <a:solidFill>
                  <a:schemeClr val="dk1"/>
                </a:solidFill>
              </a:rPr>
              <a:t>for </a:t>
            </a:r>
            <a:r>
              <a:rPr b="0" i="0" lang="en" sz="900" u="none" cap="none" strike="noStrike">
                <a:solidFill>
                  <a:schemeClr val="dk1"/>
                </a:solidFill>
                <a:latin typeface="Arial"/>
                <a:ea typeface="Arial"/>
                <a:cs typeface="Arial"/>
                <a:sym typeface="Arial"/>
              </a:rPr>
              <a:t>the following reasons:</a:t>
            </a:r>
            <a:endParaRPr/>
          </a:p>
          <a:p>
            <a:pPr indent="0" lvl="0" marL="0" marR="0" rtl="0" algn="just">
              <a:lnSpc>
                <a:spcPct val="100000"/>
              </a:lnSpc>
              <a:spcBef>
                <a:spcPts val="0"/>
              </a:spcBef>
              <a:spcAft>
                <a:spcPts val="0"/>
              </a:spcAft>
              <a:buClr>
                <a:schemeClr val="dk1"/>
              </a:buClr>
              <a:buSzPts val="990"/>
              <a:buFont typeface="Arial"/>
              <a:buNone/>
            </a:pPr>
            <a:r>
              <a:t/>
            </a:r>
            <a:endParaRPr b="0" i="0" sz="900" u="none" cap="none" strike="noStrike">
              <a:solidFill>
                <a:schemeClr val="dk1"/>
              </a:solidFill>
              <a:latin typeface="Arial"/>
              <a:ea typeface="Arial"/>
              <a:cs typeface="Arial"/>
              <a:sym typeface="Arial"/>
            </a:endParaRPr>
          </a:p>
          <a:p>
            <a:pPr indent="-171450" lvl="0" marL="179999" marR="0" rtl="0" algn="just">
              <a:lnSpc>
                <a:spcPct val="100000"/>
              </a:lnSpc>
              <a:spcBef>
                <a:spcPts val="0"/>
              </a:spcBef>
              <a:spcAft>
                <a:spcPts val="0"/>
              </a:spcAft>
              <a:buClr>
                <a:schemeClr val="dk1"/>
              </a:buClr>
              <a:buSzPts val="990"/>
              <a:buFont typeface="Arial"/>
              <a:buChar char="•"/>
            </a:pPr>
            <a:r>
              <a:rPr b="1" i="0" lang="en" sz="900" u="none" cap="none" strike="noStrike">
                <a:solidFill>
                  <a:schemeClr val="dk1"/>
                </a:solidFill>
                <a:latin typeface="Arial"/>
                <a:ea typeface="Arial"/>
                <a:cs typeface="Arial"/>
                <a:sym typeface="Arial"/>
              </a:rPr>
              <a:t>Volatile historical dividend </a:t>
            </a:r>
            <a:r>
              <a:rPr b="1" lang="en" sz="900">
                <a:solidFill>
                  <a:schemeClr val="dk1"/>
                </a:solidFill>
              </a:rPr>
              <a:t>payment</a:t>
            </a:r>
            <a:r>
              <a:rPr b="1" i="0" lang="en" sz="900" u="none" cap="none" strike="noStrike">
                <a:solidFill>
                  <a:schemeClr val="dk1"/>
                </a:solidFill>
                <a:latin typeface="Arial"/>
                <a:ea typeface="Arial"/>
                <a:cs typeface="Arial"/>
                <a:sym typeface="Arial"/>
              </a:rPr>
              <a:t> before pandemic: </a:t>
            </a:r>
            <a:r>
              <a:rPr b="0" i="0" lang="en" sz="900" u="none" cap="none" strike="noStrike">
                <a:solidFill>
                  <a:schemeClr val="dk1"/>
                </a:solidFill>
                <a:latin typeface="Arial"/>
                <a:ea typeface="Arial"/>
                <a:cs typeface="Arial"/>
                <a:sym typeface="Arial"/>
              </a:rPr>
              <a:t>Our analysis of Cathay’s dividend </a:t>
            </a:r>
            <a:r>
              <a:rPr lang="en" sz="900">
                <a:solidFill>
                  <a:schemeClr val="dk1"/>
                </a:solidFill>
              </a:rPr>
              <a:t>payment</a:t>
            </a:r>
            <a:r>
              <a:rPr b="0" i="0" lang="en" sz="900" u="none" cap="none" strike="noStrike">
                <a:solidFill>
                  <a:schemeClr val="dk1"/>
                </a:solidFill>
                <a:latin typeface="Arial"/>
                <a:ea typeface="Arial"/>
                <a:cs typeface="Arial"/>
                <a:sym typeface="Arial"/>
              </a:rPr>
              <a:t> over the five years prior to the pandemic shows significant volatility. This inconsistency indicates a lack of a clear upward trend, suggesting that dividend growth was not stable even in more normal operating conditions.</a:t>
            </a:r>
            <a:endParaRPr/>
          </a:p>
          <a:p>
            <a:pPr indent="0" lvl="0" marL="0" marR="0" rtl="0" algn="just">
              <a:lnSpc>
                <a:spcPct val="100000"/>
              </a:lnSpc>
              <a:spcBef>
                <a:spcPts val="0"/>
              </a:spcBef>
              <a:spcAft>
                <a:spcPts val="0"/>
              </a:spcAft>
              <a:buClr>
                <a:schemeClr val="dk1"/>
              </a:buClr>
              <a:buSzPts val="990"/>
              <a:buFont typeface="Arial"/>
              <a:buNone/>
            </a:pPr>
            <a:r>
              <a:t/>
            </a:r>
            <a:endParaRPr b="0" i="0" sz="900" u="none" cap="none" strike="noStrike">
              <a:solidFill>
                <a:schemeClr val="dk1"/>
              </a:solidFill>
              <a:latin typeface="Arial"/>
              <a:ea typeface="Arial"/>
              <a:cs typeface="Arial"/>
              <a:sym typeface="Arial"/>
            </a:endParaRPr>
          </a:p>
          <a:p>
            <a:pPr indent="-171450" lvl="0" marL="179999" marR="0" rtl="0" algn="just">
              <a:lnSpc>
                <a:spcPct val="100000"/>
              </a:lnSpc>
              <a:spcBef>
                <a:spcPts val="0"/>
              </a:spcBef>
              <a:spcAft>
                <a:spcPts val="0"/>
              </a:spcAft>
              <a:buClr>
                <a:schemeClr val="dk1"/>
              </a:buClr>
              <a:buSzPts val="990"/>
              <a:buFont typeface="Arial"/>
              <a:buChar char="•"/>
            </a:pPr>
            <a:r>
              <a:rPr b="1" i="0" lang="en" sz="900" u="none" cap="none" strike="noStrike">
                <a:solidFill>
                  <a:schemeClr val="dk1"/>
                </a:solidFill>
                <a:latin typeface="Arial"/>
                <a:ea typeface="Arial"/>
                <a:cs typeface="Arial"/>
                <a:sym typeface="Arial"/>
              </a:rPr>
              <a:t>High Capital Expenditure Commitments: </a:t>
            </a:r>
            <a:r>
              <a:rPr lang="en" sz="900">
                <a:solidFill>
                  <a:schemeClr val="dk1"/>
                </a:solidFill>
              </a:rPr>
              <a:t>Cathay is undertaking an expansion plan involving over HK$100 billion over the next seven years, focused on fleet growth, infrastructure investment, digital upgrades, and service enhancements.</a:t>
            </a:r>
            <a:endParaRPr/>
          </a:p>
          <a:p>
            <a:pPr indent="0" lvl="0" marL="179999" marR="0" rtl="0" algn="just">
              <a:lnSpc>
                <a:spcPct val="100000"/>
              </a:lnSpc>
              <a:spcBef>
                <a:spcPts val="0"/>
              </a:spcBef>
              <a:spcAft>
                <a:spcPts val="0"/>
              </a:spcAft>
              <a:buClr>
                <a:schemeClr val="dk1"/>
              </a:buClr>
              <a:buSzPts val="990"/>
              <a:buFont typeface="Arial"/>
              <a:buNone/>
            </a:pPr>
            <a:r>
              <a:t/>
            </a:r>
            <a:endParaRPr b="0" i="0" sz="900" u="none" cap="none" strike="noStrike">
              <a:solidFill>
                <a:schemeClr val="dk1"/>
              </a:solidFill>
              <a:latin typeface="Arial"/>
              <a:ea typeface="Arial"/>
              <a:cs typeface="Arial"/>
              <a:sym typeface="Arial"/>
            </a:endParaRPr>
          </a:p>
          <a:p>
            <a:pPr indent="-171450" lvl="0" marL="179999" marR="0" rtl="0" algn="just">
              <a:lnSpc>
                <a:spcPct val="100000"/>
              </a:lnSpc>
              <a:spcBef>
                <a:spcPts val="0"/>
              </a:spcBef>
              <a:spcAft>
                <a:spcPts val="0"/>
              </a:spcAft>
              <a:buClr>
                <a:schemeClr val="dk1"/>
              </a:buClr>
              <a:buSzPts val="990"/>
              <a:buFont typeface="Arial"/>
              <a:buChar char="•"/>
            </a:pPr>
            <a:r>
              <a:rPr b="1" i="0" lang="en" sz="900" u="none" cap="none" strike="noStrike">
                <a:solidFill>
                  <a:schemeClr val="dk1"/>
                </a:solidFill>
                <a:latin typeface="Arial"/>
                <a:ea typeface="Arial"/>
                <a:cs typeface="Arial"/>
                <a:sym typeface="Arial"/>
              </a:rPr>
              <a:t>Weak Current Ratio: </a:t>
            </a:r>
            <a:r>
              <a:rPr b="0" i="0" lang="en" sz="900" u="none" cap="none" strike="noStrike">
                <a:solidFill>
                  <a:schemeClr val="dk1"/>
                </a:solidFill>
                <a:latin typeface="Arial"/>
                <a:ea typeface="Arial"/>
                <a:cs typeface="Arial"/>
                <a:sym typeface="Arial"/>
              </a:rPr>
              <a:t>Cathay’s current ratio in 2024 is only 0.38, well below the industry average. Despite, liquidity fund was around HK$1</a:t>
            </a:r>
            <a:r>
              <a:rPr lang="en" sz="900">
                <a:solidFill>
                  <a:schemeClr val="dk1"/>
                </a:solidFill>
              </a:rPr>
              <a:t>0</a:t>
            </a:r>
            <a:r>
              <a:rPr b="0" i="0" lang="en" sz="900" u="none" cap="none" strike="noStrike">
                <a:solidFill>
                  <a:schemeClr val="dk1"/>
                </a:solidFill>
                <a:latin typeface="Arial"/>
                <a:ea typeface="Arial"/>
                <a:cs typeface="Arial"/>
                <a:sym typeface="Arial"/>
              </a:rPr>
              <a:t> billion, it still need to be used for debt repayments</a:t>
            </a:r>
            <a:r>
              <a:rPr lang="en" sz="900">
                <a:solidFill>
                  <a:schemeClr val="dk1"/>
                </a:solidFill>
              </a:rPr>
              <a:t> and</a:t>
            </a:r>
            <a:r>
              <a:rPr b="0" i="0" lang="en" sz="900" u="none" cap="none" strike="noStrike">
                <a:solidFill>
                  <a:schemeClr val="dk1"/>
                </a:solidFill>
                <a:latin typeface="Arial"/>
                <a:ea typeface="Arial"/>
                <a:cs typeface="Arial"/>
                <a:sym typeface="Arial"/>
              </a:rPr>
              <a:t> lease obligations.</a:t>
            </a:r>
            <a:endParaRPr/>
          </a:p>
          <a:p>
            <a:pPr indent="0" lvl="0" marL="179999" marR="0" rtl="0" algn="just">
              <a:lnSpc>
                <a:spcPct val="100000"/>
              </a:lnSpc>
              <a:spcBef>
                <a:spcPts val="0"/>
              </a:spcBef>
              <a:spcAft>
                <a:spcPts val="0"/>
              </a:spcAft>
              <a:buClr>
                <a:schemeClr val="dk1"/>
              </a:buClr>
              <a:buSzPts val="990"/>
              <a:buFont typeface="Arial"/>
              <a:buNone/>
            </a:pPr>
            <a:r>
              <a:t/>
            </a:r>
            <a:endParaRPr b="0" i="0" sz="900" u="none" cap="none" strike="noStrike">
              <a:solidFill>
                <a:schemeClr val="dk1"/>
              </a:solidFill>
              <a:latin typeface="Arial"/>
              <a:ea typeface="Arial"/>
              <a:cs typeface="Arial"/>
              <a:sym typeface="Arial"/>
            </a:endParaRPr>
          </a:p>
          <a:p>
            <a:pPr indent="-171450" lvl="0" marL="179999" marR="0" rtl="0" algn="just">
              <a:lnSpc>
                <a:spcPct val="100000"/>
              </a:lnSpc>
              <a:spcBef>
                <a:spcPts val="0"/>
              </a:spcBef>
              <a:spcAft>
                <a:spcPts val="0"/>
              </a:spcAft>
              <a:buClr>
                <a:schemeClr val="dk1"/>
              </a:buClr>
              <a:buSzPts val="990"/>
              <a:buFont typeface="Arial"/>
              <a:buChar char="•"/>
            </a:pPr>
            <a:r>
              <a:rPr b="1" i="0" lang="en" sz="900" u="none" cap="none" strike="noStrike">
                <a:solidFill>
                  <a:schemeClr val="dk1"/>
                </a:solidFill>
                <a:latin typeface="Arial"/>
                <a:ea typeface="Arial"/>
                <a:cs typeface="Arial"/>
                <a:sym typeface="Arial"/>
              </a:rPr>
              <a:t>Rising Leverage and Ongoing Debt Obligations: </a:t>
            </a:r>
            <a:r>
              <a:rPr b="0" i="0" lang="en" sz="900" u="none" cap="none" strike="noStrike">
                <a:solidFill>
                  <a:schemeClr val="dk1"/>
                </a:solidFill>
                <a:latin typeface="Arial"/>
                <a:ea typeface="Arial"/>
                <a:cs typeface="Arial"/>
                <a:sym typeface="Arial"/>
              </a:rPr>
              <a:t>Cathay’s D/E ratio in 2024 is 130%, indicating significant reliance on borrowing. While earnings have recovered, interest payments and debt servicing remain a burden.</a:t>
            </a:r>
            <a:endParaRPr b="0" i="0" sz="1100" u="none" cap="none" strike="noStrike">
              <a:solidFill>
                <a:schemeClr val="dk1"/>
              </a:solidFill>
              <a:latin typeface="Arial"/>
              <a:ea typeface="Arial"/>
              <a:cs typeface="Arial"/>
              <a:sym typeface="Arial"/>
            </a:endParaRPr>
          </a:p>
        </p:txBody>
      </p:sp>
      <p:graphicFrame>
        <p:nvGraphicFramePr>
          <p:cNvPr id="443" name="Google Shape;443;p35"/>
          <p:cNvGraphicFramePr/>
          <p:nvPr/>
        </p:nvGraphicFramePr>
        <p:xfrm>
          <a:off x="372350" y="780526"/>
          <a:ext cx="3000000" cy="3000000"/>
        </p:xfrm>
        <a:graphic>
          <a:graphicData uri="http://schemas.openxmlformats.org/drawingml/2006/table">
            <a:tbl>
              <a:tblPr bandRow="1" firstRow="1">
                <a:noFill/>
                <a:tableStyleId>{CD11D801-18F5-4CCE-8565-8492CE5EE69E}</a:tableStyleId>
              </a:tblPr>
              <a:tblGrid>
                <a:gridCol w="1833650"/>
                <a:gridCol w="1078975"/>
                <a:gridCol w="1078975"/>
                <a:gridCol w="1078975"/>
                <a:gridCol w="1078975"/>
                <a:gridCol w="1078975"/>
                <a:gridCol w="1078975"/>
              </a:tblGrid>
              <a:tr h="100225">
                <a:tc>
                  <a:txBody>
                    <a:bodyPr/>
                    <a:lstStyle/>
                    <a:p>
                      <a:pPr indent="0" lvl="0" marL="0" marR="0" rtl="0" algn="l">
                        <a:lnSpc>
                          <a:spcPct val="100000"/>
                        </a:lnSpc>
                        <a:spcBef>
                          <a:spcPts val="0"/>
                        </a:spcBef>
                        <a:spcAft>
                          <a:spcPts val="0"/>
                        </a:spcAft>
                        <a:buNone/>
                      </a:pPr>
                      <a:r>
                        <a:t/>
                      </a:r>
                      <a:endParaRPr b="0" i="0" sz="1100" u="none" cap="none" strike="noStrike">
                        <a:solidFill>
                          <a:schemeClr val="lt1"/>
                        </a:solidFill>
                        <a:latin typeface="Times New Roman"/>
                        <a:ea typeface="Times New Roman"/>
                        <a:cs typeface="Times New Roman"/>
                        <a:sym typeface="Times New Roman"/>
                      </a:endParaRPr>
                    </a:p>
                  </a:txBody>
                  <a:tcPr marT="9525" marB="0" marR="9525" marL="9525" anchor="b">
                    <a:solidFill>
                      <a:srgbClr val="006B6E"/>
                    </a:solidFill>
                  </a:tcPr>
                </a:tc>
                <a:tc>
                  <a:txBody>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Times New Roman"/>
                          <a:ea typeface="Times New Roman"/>
                          <a:cs typeface="Times New Roman"/>
                          <a:sym typeface="Times New Roman"/>
                        </a:rPr>
                        <a:t>2019</a:t>
                      </a:r>
                      <a:endParaRPr/>
                    </a:p>
                  </a:txBody>
                  <a:tcPr marT="9525" marB="0" marR="9525" marL="9525" anchor="ctr">
                    <a:solidFill>
                      <a:srgbClr val="006B6E"/>
                    </a:solidFill>
                  </a:tcPr>
                </a:tc>
                <a:tc>
                  <a:txBody>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Times New Roman"/>
                          <a:ea typeface="Times New Roman"/>
                          <a:cs typeface="Times New Roman"/>
                          <a:sym typeface="Times New Roman"/>
                        </a:rPr>
                        <a:t>2020</a:t>
                      </a:r>
                      <a:endParaRPr/>
                    </a:p>
                  </a:txBody>
                  <a:tcPr marT="9525" marB="0" marR="9525" marL="9525" anchor="ctr">
                    <a:solidFill>
                      <a:srgbClr val="006B6E"/>
                    </a:solidFill>
                  </a:tcPr>
                </a:tc>
                <a:tc>
                  <a:txBody>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Times New Roman"/>
                          <a:ea typeface="Times New Roman"/>
                          <a:cs typeface="Times New Roman"/>
                          <a:sym typeface="Times New Roman"/>
                        </a:rPr>
                        <a:t>2021</a:t>
                      </a:r>
                      <a:endParaRPr/>
                    </a:p>
                  </a:txBody>
                  <a:tcPr marT="9525" marB="0" marR="9525" marL="9525" anchor="ctr">
                    <a:solidFill>
                      <a:srgbClr val="006B6E"/>
                    </a:solidFill>
                  </a:tcPr>
                </a:tc>
                <a:tc>
                  <a:txBody>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Times New Roman"/>
                          <a:ea typeface="Times New Roman"/>
                          <a:cs typeface="Times New Roman"/>
                          <a:sym typeface="Times New Roman"/>
                        </a:rPr>
                        <a:t>2022</a:t>
                      </a:r>
                      <a:endParaRPr/>
                    </a:p>
                  </a:txBody>
                  <a:tcPr marT="9525" marB="0" marR="9525" marL="9525" anchor="ctr">
                    <a:solidFill>
                      <a:srgbClr val="006B6E"/>
                    </a:solidFill>
                  </a:tcPr>
                </a:tc>
                <a:tc>
                  <a:txBody>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Times New Roman"/>
                          <a:ea typeface="Times New Roman"/>
                          <a:cs typeface="Times New Roman"/>
                          <a:sym typeface="Times New Roman"/>
                        </a:rPr>
                        <a:t>2023</a:t>
                      </a:r>
                      <a:endParaRPr/>
                    </a:p>
                  </a:txBody>
                  <a:tcPr marT="9525" marB="0" marR="9525" marL="9525" anchor="ctr">
                    <a:solidFill>
                      <a:srgbClr val="006B6E"/>
                    </a:solidFill>
                  </a:tcPr>
                </a:tc>
                <a:tc>
                  <a:txBody>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Times New Roman"/>
                          <a:ea typeface="Times New Roman"/>
                          <a:cs typeface="Times New Roman"/>
                          <a:sym typeface="Times New Roman"/>
                        </a:rPr>
                        <a:t>2024</a:t>
                      </a:r>
                      <a:endParaRPr/>
                    </a:p>
                  </a:txBody>
                  <a:tcPr marT="9525" marB="0" marR="9525" marL="9525" anchor="ctr">
                    <a:solidFill>
                      <a:srgbClr val="006B6E"/>
                    </a:solidFill>
                  </a:tcPr>
                </a:tc>
              </a:tr>
              <a:tr h="120450">
                <a:tc>
                  <a:txBody>
                    <a:bodyPr/>
                    <a:lstStyle/>
                    <a:p>
                      <a:pPr indent="0" lvl="0" marL="0" marR="0" rtl="0" algn="l">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Dividends declared (in HKD)</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708 mil</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2,768 mil</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4,443 mil</a:t>
                      </a:r>
                      <a:endParaRPr/>
                    </a:p>
                  </a:txBody>
                  <a:tcPr marT="9525" marB="0" marR="9525" marL="9525" anchor="ctr">
                    <a:solidFill>
                      <a:schemeClr val="lt2"/>
                    </a:solidFill>
                  </a:tcPr>
                </a:tc>
              </a:tr>
              <a:tr h="246850">
                <a:tc>
                  <a:txBody>
                    <a:bodyPr/>
                    <a:lstStyle/>
                    <a:p>
                      <a:pPr indent="0" lvl="0" marL="0" marR="0" rtl="0" algn="l">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Dividend per share</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0.18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0.43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0.69</a:t>
                      </a:r>
                      <a:endParaRPr/>
                    </a:p>
                  </a:txBody>
                  <a:tcPr marT="9525" marB="0" marR="9525" marL="9525" anchor="ctr">
                    <a:solidFill>
                      <a:schemeClr val="lt2"/>
                    </a:solidFill>
                  </a:tcPr>
                </a:tc>
              </a:tr>
              <a:tr h="246850">
                <a:tc>
                  <a:txBody>
                    <a:bodyPr/>
                    <a:lstStyle/>
                    <a:p>
                      <a:pPr indent="0" lvl="0" marL="0" marR="0" rtl="0" algn="l">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EPS</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0.43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1.41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1.49</a:t>
                      </a:r>
                      <a:endParaRPr/>
                    </a:p>
                  </a:txBody>
                  <a:tcPr marT="9525" marB="0" marR="9525" marL="9525" anchor="ctr">
                    <a:solidFill>
                      <a:schemeClr val="lt2"/>
                    </a:solidFill>
                  </a:tcPr>
                </a:tc>
              </a:tr>
              <a:tr h="246850">
                <a:tc>
                  <a:txBody>
                    <a:bodyPr/>
                    <a:lstStyle/>
                    <a:p>
                      <a:pPr indent="0" lvl="0" marL="0" marR="0" rtl="0" algn="l">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Dividends payout ratio</a:t>
                      </a:r>
                      <a:endParaRPr/>
                    </a:p>
                  </a:txBody>
                  <a:tcPr marT="9525" marB="0" marR="9525" marL="9525" anchor="b">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41.86%</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30.54%</a:t>
                      </a:r>
                      <a:endParaRPr/>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46.31%</a:t>
                      </a:r>
                      <a:endParaRPr/>
                    </a:p>
                  </a:txBody>
                  <a:tcPr marT="9525" marB="0" marR="9525" marL="9525" anchor="ctr">
                    <a:solidFill>
                      <a:schemeClr val="lt2"/>
                    </a:solidFill>
                  </a:tcPr>
                </a:tc>
              </a:tr>
            </a:tbl>
          </a:graphicData>
        </a:graphic>
      </p:graphicFrame>
      <p:pic>
        <p:nvPicPr>
          <p:cNvPr id="444" name="Google Shape;444;p35"/>
          <p:cNvPicPr preferRelativeResize="0"/>
          <p:nvPr/>
        </p:nvPicPr>
        <p:blipFill>
          <a:blip r:embed="rId4">
            <a:alphaModFix/>
          </a:blip>
          <a:stretch>
            <a:fillRect/>
          </a:stretch>
        </p:blipFill>
        <p:spPr>
          <a:xfrm>
            <a:off x="0" y="4502968"/>
            <a:ext cx="9144001" cy="7095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6"/>
          <p:cNvSpPr txBox="1"/>
          <p:nvPr>
            <p:ph type="title"/>
          </p:nvPr>
        </p:nvSpPr>
        <p:spPr>
          <a:xfrm>
            <a:off x="307387" y="218775"/>
            <a:ext cx="2606400" cy="43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1500">
                <a:solidFill>
                  <a:srgbClr val="006B6E"/>
                </a:solidFill>
              </a:rPr>
              <a:t>Capital Structure</a:t>
            </a:r>
            <a:endParaRPr sz="1500">
              <a:solidFill>
                <a:srgbClr val="006B6E"/>
              </a:solidFill>
            </a:endParaRPr>
          </a:p>
        </p:txBody>
      </p:sp>
      <p:pic>
        <p:nvPicPr>
          <p:cNvPr id="450" name="Google Shape;450;p36" title="Cathay-Pacific-Logo-500x281.png"/>
          <p:cNvPicPr preferRelativeResize="0"/>
          <p:nvPr/>
        </p:nvPicPr>
        <p:blipFill rotWithShape="1">
          <a:blip r:embed="rId3">
            <a:alphaModFix/>
          </a:blip>
          <a:srcRect b="0" l="0" r="0" t="0"/>
          <a:stretch/>
        </p:blipFill>
        <p:spPr>
          <a:xfrm>
            <a:off x="7672475" y="-3"/>
            <a:ext cx="1308025" cy="735100"/>
          </a:xfrm>
          <a:prstGeom prst="rect">
            <a:avLst/>
          </a:prstGeom>
          <a:noFill/>
          <a:ln>
            <a:noFill/>
          </a:ln>
        </p:spPr>
      </p:pic>
      <p:sp>
        <p:nvSpPr>
          <p:cNvPr id="451" name="Google Shape;451;p36"/>
          <p:cNvSpPr txBox="1"/>
          <p:nvPr/>
        </p:nvSpPr>
        <p:spPr>
          <a:xfrm>
            <a:off x="307387" y="2774056"/>
            <a:ext cx="4107900" cy="1296600"/>
          </a:xfrm>
          <a:prstGeom prst="rect">
            <a:avLst/>
          </a:prstGeom>
          <a:noFill/>
          <a:ln>
            <a:noFill/>
          </a:ln>
        </p:spPr>
        <p:txBody>
          <a:bodyPr anchorCtr="0" anchor="t" bIns="91425" lIns="91425" spcFirstLastPara="1" rIns="91425" wrap="square" tIns="91425">
            <a:normAutofit/>
          </a:bodyPr>
          <a:lstStyle/>
          <a:p>
            <a:pPr indent="0" lvl="0" marL="0" marR="0" rtl="0" algn="just">
              <a:lnSpc>
                <a:spcPct val="100000"/>
              </a:lnSpc>
              <a:spcBef>
                <a:spcPts val="0"/>
              </a:spcBef>
              <a:spcAft>
                <a:spcPts val="0"/>
              </a:spcAft>
              <a:buClr>
                <a:schemeClr val="dk1"/>
              </a:buClr>
              <a:buSzPts val="990"/>
              <a:buFont typeface="Arial"/>
              <a:buNone/>
            </a:pPr>
            <a:r>
              <a:rPr b="0" i="0" lang="en" sz="1000" u="none" cap="none" strike="noStrike">
                <a:solidFill>
                  <a:schemeClr val="dk1"/>
                </a:solidFill>
                <a:latin typeface="Arial"/>
                <a:ea typeface="Arial"/>
                <a:cs typeface="Arial"/>
                <a:sym typeface="Arial"/>
              </a:rPr>
              <a:t>Cathay relies on debt financing more than equity in the Company's operation, with a D/E ratio of 130%. However, equity is the key component in financing total assets, as 40% of the assets are funded by borrowing and the rest 60% is by equity.  This balanced approach allows the company to grow and expansion through debt while maintaining financial stability with the use of equity to finance assets.</a:t>
            </a:r>
            <a:endParaRPr b="0" i="0" sz="1000" u="none" cap="none" strike="noStrike">
              <a:solidFill>
                <a:schemeClr val="dk1"/>
              </a:solidFill>
              <a:latin typeface="Arial"/>
              <a:ea typeface="Arial"/>
              <a:cs typeface="Arial"/>
              <a:sym typeface="Arial"/>
            </a:endParaRPr>
          </a:p>
        </p:txBody>
      </p:sp>
      <p:graphicFrame>
        <p:nvGraphicFramePr>
          <p:cNvPr id="452" name="Google Shape;452;p36"/>
          <p:cNvGraphicFramePr/>
          <p:nvPr/>
        </p:nvGraphicFramePr>
        <p:xfrm>
          <a:off x="372350" y="652770"/>
          <a:ext cx="3000000" cy="3000000"/>
        </p:xfrm>
        <a:graphic>
          <a:graphicData uri="http://schemas.openxmlformats.org/drawingml/2006/table">
            <a:tbl>
              <a:tblPr bandRow="1" firstRow="1">
                <a:noFill/>
                <a:tableStyleId>{CD11D801-18F5-4CCE-8565-8492CE5EE69E}</a:tableStyleId>
              </a:tblPr>
              <a:tblGrid>
                <a:gridCol w="994500"/>
                <a:gridCol w="994500"/>
                <a:gridCol w="994500"/>
                <a:gridCol w="994500"/>
              </a:tblGrid>
              <a:tr h="328875">
                <a:tc gridSpan="4">
                  <a:txBody>
                    <a:bodyPr/>
                    <a:lstStyle/>
                    <a:p>
                      <a:pPr indent="0" lvl="0" marL="0" marR="0" rtl="0" algn="ctr">
                        <a:lnSpc>
                          <a:spcPct val="100000"/>
                        </a:lnSpc>
                        <a:spcBef>
                          <a:spcPts val="0"/>
                        </a:spcBef>
                        <a:spcAft>
                          <a:spcPts val="0"/>
                        </a:spcAft>
                        <a:buNone/>
                      </a:pPr>
                      <a:r>
                        <a:rPr b="1" i="0" lang="en" sz="900" u="none" cap="none" strike="noStrike">
                          <a:solidFill>
                            <a:schemeClr val="lt1"/>
                          </a:solidFill>
                          <a:latin typeface="Arial"/>
                          <a:ea typeface="Arial"/>
                          <a:cs typeface="Arial"/>
                          <a:sym typeface="Arial"/>
                        </a:rPr>
                        <a:t>2024 Capital Structure</a:t>
                      </a:r>
                      <a:endParaRPr sz="1500"/>
                    </a:p>
                  </a:txBody>
                  <a:tcPr marT="9525" marB="0" marR="9525" marL="9525" anchor="ctr">
                    <a:solidFill>
                      <a:srgbClr val="006B6E"/>
                    </a:solidFill>
                  </a:tcPr>
                </a:tc>
                <a:tc hMerge="1"/>
                <a:tc hMerge="1"/>
                <a:tc hMerge="1"/>
              </a:tr>
              <a:tr h="377900">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No. of outstanding shares</a:t>
                      </a:r>
                      <a:endParaRPr sz="900"/>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6,439 mil</a:t>
                      </a:r>
                      <a:endParaRPr sz="900"/>
                    </a:p>
                  </a:txBody>
                  <a:tcPr marT="9525" marB="0" marR="9525" marL="9525" anchor="ctr">
                    <a:solidFill>
                      <a:schemeClr val="lt2"/>
                    </a:solidFill>
                  </a:tcPr>
                </a:tc>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EV/EBITDA</a:t>
                      </a:r>
                      <a:endParaRPr sz="900"/>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lang="en" sz="900">
                          <a:solidFill>
                            <a:srgbClr val="000000"/>
                          </a:solidFill>
                        </a:rPr>
                        <a:t>4.5</a:t>
                      </a:r>
                      <a:r>
                        <a:rPr b="0" i="0" lang="en" sz="900" u="none" cap="none" strike="noStrike">
                          <a:solidFill>
                            <a:srgbClr val="000000"/>
                          </a:solidFill>
                          <a:latin typeface="Arial"/>
                          <a:ea typeface="Arial"/>
                          <a:cs typeface="Arial"/>
                          <a:sym typeface="Arial"/>
                        </a:rPr>
                        <a:t>x</a:t>
                      </a:r>
                      <a:endParaRPr sz="900"/>
                    </a:p>
                  </a:txBody>
                  <a:tcPr marT="9525" marB="0" marR="9525" marL="9525" anchor="ctr">
                    <a:solidFill>
                      <a:schemeClr val="lt2"/>
                    </a:solidFill>
                  </a:tcPr>
                </a:tc>
              </a:tr>
              <a:tr h="377900">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Closing Price (in HK</a:t>
                      </a:r>
                      <a:r>
                        <a:rPr lang="en" sz="900">
                          <a:solidFill>
                            <a:srgbClr val="000000"/>
                          </a:solidFill>
                        </a:rPr>
                        <a:t>$</a:t>
                      </a:r>
                      <a:r>
                        <a:rPr b="0" i="0" lang="en" sz="900" u="none" cap="none" strike="noStrike">
                          <a:solidFill>
                            <a:srgbClr val="000000"/>
                          </a:solidFill>
                          <a:latin typeface="Arial"/>
                          <a:ea typeface="Arial"/>
                          <a:cs typeface="Arial"/>
                          <a:sym typeface="Arial"/>
                        </a:rPr>
                        <a:t>)</a:t>
                      </a:r>
                      <a:endParaRPr sz="900"/>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9.57</a:t>
                      </a:r>
                      <a:endParaRPr sz="900"/>
                    </a:p>
                  </a:txBody>
                  <a:tcPr marT="9525" marB="0" marR="9525" marL="9525" anchor="ctr">
                    <a:solidFill>
                      <a:schemeClr val="lt2"/>
                    </a:solidFill>
                  </a:tcPr>
                </a:tc>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Debt/Equity Ratio</a:t>
                      </a:r>
                      <a:endParaRPr sz="900"/>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130%</a:t>
                      </a:r>
                      <a:endParaRPr sz="900"/>
                    </a:p>
                  </a:txBody>
                  <a:tcPr marT="9525" marB="0" marR="9525" marL="9525" anchor="ctr">
                    <a:solidFill>
                      <a:schemeClr val="lt2"/>
                    </a:solidFill>
                  </a:tcPr>
                </a:tc>
              </a:tr>
              <a:tr h="466825">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Market Capitalisation (in HK</a:t>
                      </a:r>
                      <a:r>
                        <a:rPr lang="en" sz="900">
                          <a:solidFill>
                            <a:srgbClr val="000000"/>
                          </a:solidFill>
                        </a:rPr>
                        <a:t>$</a:t>
                      </a:r>
                      <a:r>
                        <a:rPr b="0" i="0" lang="en" sz="900" u="none" cap="none" strike="noStrike">
                          <a:solidFill>
                            <a:srgbClr val="000000"/>
                          </a:solidFill>
                          <a:latin typeface="Arial"/>
                          <a:ea typeface="Arial"/>
                          <a:cs typeface="Arial"/>
                          <a:sym typeface="Arial"/>
                        </a:rPr>
                        <a:t>)</a:t>
                      </a:r>
                      <a:endParaRPr sz="900"/>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 61,62</a:t>
                      </a:r>
                      <a:r>
                        <a:rPr lang="en" sz="900">
                          <a:solidFill>
                            <a:srgbClr val="000000"/>
                          </a:solidFill>
                        </a:rPr>
                        <a:t>1</a:t>
                      </a:r>
                      <a:r>
                        <a:rPr b="0" i="0" lang="en" sz="900" u="none" cap="none" strike="noStrike">
                          <a:solidFill>
                            <a:srgbClr val="000000"/>
                          </a:solidFill>
                          <a:latin typeface="Arial"/>
                          <a:ea typeface="Arial"/>
                          <a:cs typeface="Arial"/>
                          <a:sym typeface="Arial"/>
                        </a:rPr>
                        <a:t> mil </a:t>
                      </a:r>
                      <a:endParaRPr sz="900"/>
                    </a:p>
                  </a:txBody>
                  <a:tcPr marT="9525" marB="0" marR="9525" marL="9525" anchor="ctr">
                    <a:solidFill>
                      <a:schemeClr val="lt2"/>
                    </a:solidFill>
                  </a:tcPr>
                </a:tc>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Total Debt/Capital</a:t>
                      </a:r>
                      <a:endParaRPr sz="900"/>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57%</a:t>
                      </a:r>
                      <a:endParaRPr sz="900"/>
                    </a:p>
                  </a:txBody>
                  <a:tcPr marT="9525" marB="0" marR="9525" marL="9525" anchor="ctr">
                    <a:solidFill>
                      <a:schemeClr val="lt2"/>
                    </a:solidFill>
                  </a:tcPr>
                </a:tc>
              </a:tr>
              <a:tr h="377900">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Enterprise Value (EV)</a:t>
                      </a:r>
                      <a:endParaRPr sz="900"/>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lang="en" sz="900">
                          <a:solidFill>
                            <a:srgbClr val="000000"/>
                          </a:solidFill>
                        </a:rPr>
                        <a:t>109,413</a:t>
                      </a:r>
                      <a:r>
                        <a:rPr b="0" i="0" lang="en" sz="900" u="none" cap="none" strike="noStrike">
                          <a:solidFill>
                            <a:srgbClr val="000000"/>
                          </a:solidFill>
                          <a:latin typeface="Arial"/>
                          <a:ea typeface="Arial"/>
                          <a:cs typeface="Arial"/>
                          <a:sym typeface="Arial"/>
                        </a:rPr>
                        <a:t> mil</a:t>
                      </a:r>
                      <a:endParaRPr sz="900"/>
                    </a:p>
                  </a:txBody>
                  <a:tcPr marT="9525" marB="0" marR="9525" marL="9525" anchor="ctr">
                    <a:solidFill>
                      <a:schemeClr val="lt2"/>
                    </a:solidFill>
                  </a:tcPr>
                </a:tc>
                <a:tc>
                  <a:txBody>
                    <a:bodyPr/>
                    <a:lstStyle/>
                    <a:p>
                      <a:pPr indent="0" lvl="0" marL="0" marR="0" rtl="0" algn="l">
                        <a:lnSpc>
                          <a:spcPct val="100000"/>
                        </a:lnSpc>
                        <a:spcBef>
                          <a:spcPts val="0"/>
                        </a:spcBef>
                        <a:spcAft>
                          <a:spcPts val="0"/>
                        </a:spcAft>
                        <a:buNone/>
                      </a:pPr>
                      <a:r>
                        <a:rPr lang="en" sz="900">
                          <a:solidFill>
                            <a:srgbClr val="000000"/>
                          </a:solidFill>
                        </a:rPr>
                        <a:t>Total</a:t>
                      </a:r>
                      <a:r>
                        <a:rPr b="0" i="0" lang="en" sz="900" u="none" cap="none" strike="noStrike">
                          <a:solidFill>
                            <a:srgbClr val="000000"/>
                          </a:solidFill>
                          <a:latin typeface="Arial"/>
                          <a:ea typeface="Arial"/>
                          <a:cs typeface="Arial"/>
                          <a:sym typeface="Arial"/>
                        </a:rPr>
                        <a:t> Debt/Assets</a:t>
                      </a:r>
                      <a:endParaRPr sz="900"/>
                    </a:p>
                  </a:txBody>
                  <a:tcPr marT="9525" marB="0" marR="9525" marL="9525" anchor="ctr">
                    <a:solidFill>
                      <a:schemeClr val="lt2"/>
                    </a:solidFill>
                  </a:tcPr>
                </a:tc>
                <a:tc>
                  <a:txBody>
                    <a:bodyPr/>
                    <a:lstStyle/>
                    <a:p>
                      <a:pPr indent="0" lvl="0" marL="0" marR="0" rtl="0" algn="ctr">
                        <a:lnSpc>
                          <a:spcPct val="100000"/>
                        </a:lnSpc>
                        <a:spcBef>
                          <a:spcPts val="0"/>
                        </a:spcBef>
                        <a:spcAft>
                          <a:spcPts val="0"/>
                        </a:spcAft>
                        <a:buNone/>
                      </a:pPr>
                      <a:r>
                        <a:rPr lang="en" sz="900">
                          <a:solidFill>
                            <a:srgbClr val="000000"/>
                          </a:solidFill>
                        </a:rPr>
                        <a:t>40</a:t>
                      </a:r>
                      <a:r>
                        <a:rPr b="0" i="0" lang="en" sz="900" u="none" cap="none" strike="noStrike">
                          <a:solidFill>
                            <a:srgbClr val="000000"/>
                          </a:solidFill>
                          <a:latin typeface="Arial"/>
                          <a:ea typeface="Arial"/>
                          <a:cs typeface="Arial"/>
                          <a:sym typeface="Arial"/>
                        </a:rPr>
                        <a:t>%</a:t>
                      </a:r>
                      <a:endParaRPr sz="900"/>
                    </a:p>
                  </a:txBody>
                  <a:tcPr marT="9525" marB="0" marR="9525" marL="9525" anchor="ctr">
                    <a:solidFill>
                      <a:schemeClr val="lt2"/>
                    </a:solidFill>
                  </a:tcPr>
                </a:tc>
              </a:tr>
            </a:tbl>
          </a:graphicData>
        </a:graphic>
      </p:graphicFrame>
      <p:graphicFrame>
        <p:nvGraphicFramePr>
          <p:cNvPr id="453" name="Google Shape;453;p36"/>
          <p:cNvGraphicFramePr/>
          <p:nvPr/>
        </p:nvGraphicFramePr>
        <p:xfrm>
          <a:off x="4724400" y="665744"/>
          <a:ext cx="3000000" cy="3000000"/>
        </p:xfrm>
        <a:graphic>
          <a:graphicData uri="http://schemas.openxmlformats.org/drawingml/2006/table">
            <a:tbl>
              <a:tblPr bandRow="1" firstRow="1">
                <a:noFill/>
                <a:tableStyleId>{CD11D801-18F5-4CCE-8565-8492CE5EE69E}</a:tableStyleId>
              </a:tblPr>
              <a:tblGrid>
                <a:gridCol w="1341875"/>
                <a:gridCol w="712075"/>
                <a:gridCol w="1399000"/>
                <a:gridCol w="654950"/>
              </a:tblGrid>
              <a:tr h="317675">
                <a:tc gridSpan="4">
                  <a:txBody>
                    <a:bodyPr/>
                    <a:lstStyle/>
                    <a:p>
                      <a:pPr indent="0" lvl="0" marL="0" marR="0" rtl="0" algn="ctr">
                        <a:lnSpc>
                          <a:spcPct val="100000"/>
                        </a:lnSpc>
                        <a:spcBef>
                          <a:spcPts val="0"/>
                        </a:spcBef>
                        <a:spcAft>
                          <a:spcPts val="0"/>
                        </a:spcAft>
                        <a:buNone/>
                      </a:pPr>
                      <a:r>
                        <a:rPr b="1" i="0" lang="en" sz="900" u="none" cap="none" strike="noStrike">
                          <a:solidFill>
                            <a:schemeClr val="lt1"/>
                          </a:solidFill>
                          <a:latin typeface="Arial"/>
                          <a:ea typeface="Arial"/>
                          <a:cs typeface="Arial"/>
                          <a:sym typeface="Arial"/>
                        </a:rPr>
                        <a:t>WACC</a:t>
                      </a:r>
                      <a:endParaRPr sz="1500"/>
                    </a:p>
                  </a:txBody>
                  <a:tcPr marT="9525" marB="0" marR="9525" marL="9525" anchor="ctr">
                    <a:solidFill>
                      <a:srgbClr val="006B6E"/>
                    </a:solidFill>
                  </a:tcPr>
                </a:tc>
                <a:tc hMerge="1"/>
                <a:tc hMerge="1"/>
                <a:tc hMerge="1"/>
              </a:tr>
              <a:tr h="317675">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Debt </a:t>
                      </a:r>
                      <a:r>
                        <a:rPr lang="en" sz="900">
                          <a:solidFill>
                            <a:srgbClr val="000000"/>
                          </a:solidFill>
                        </a:rPr>
                        <a:t>w</a:t>
                      </a:r>
                      <a:r>
                        <a:rPr b="0" i="0" lang="en" sz="900" u="none" cap="none" strike="noStrike">
                          <a:solidFill>
                            <a:srgbClr val="000000"/>
                          </a:solidFill>
                          <a:latin typeface="Arial"/>
                          <a:ea typeface="Arial"/>
                          <a:cs typeface="Arial"/>
                          <a:sym typeface="Arial"/>
                        </a:rPr>
                        <a:t>eight</a:t>
                      </a:r>
                      <a:endParaRPr sz="900"/>
                    </a:p>
                  </a:txBody>
                  <a:tcPr marT="0" marB="0" marR="0" marL="0"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53%</a:t>
                      </a:r>
                      <a:endParaRPr sz="900"/>
                    </a:p>
                  </a:txBody>
                  <a:tcPr marT="0" marB="0" marR="0" marL="0" anchor="ctr">
                    <a:solidFill>
                      <a:schemeClr val="lt2"/>
                    </a:solidFill>
                  </a:tcPr>
                </a:tc>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Market risk premium</a:t>
                      </a:r>
                      <a:endParaRPr sz="900"/>
                    </a:p>
                  </a:txBody>
                  <a:tcPr marT="0" marB="0" marR="0" marL="0"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6.83%</a:t>
                      </a:r>
                      <a:endParaRPr sz="900"/>
                    </a:p>
                  </a:txBody>
                  <a:tcPr marT="0" marB="0" marR="0" marL="0" anchor="ctr">
                    <a:solidFill>
                      <a:schemeClr val="lt2"/>
                    </a:solidFill>
                  </a:tcPr>
                </a:tc>
              </a:tr>
              <a:tr h="317675">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Equity </a:t>
                      </a:r>
                      <a:r>
                        <a:rPr lang="en" sz="900">
                          <a:solidFill>
                            <a:srgbClr val="000000"/>
                          </a:solidFill>
                        </a:rPr>
                        <a:t>w</a:t>
                      </a:r>
                      <a:r>
                        <a:rPr b="0" i="0" lang="en" sz="900" u="none" cap="none" strike="noStrike">
                          <a:solidFill>
                            <a:srgbClr val="000000"/>
                          </a:solidFill>
                          <a:latin typeface="Arial"/>
                          <a:ea typeface="Arial"/>
                          <a:cs typeface="Arial"/>
                          <a:sym typeface="Arial"/>
                        </a:rPr>
                        <a:t>eight</a:t>
                      </a:r>
                      <a:endParaRPr sz="900"/>
                    </a:p>
                  </a:txBody>
                  <a:tcPr marT="0" marB="0" marR="0" marL="0"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47%</a:t>
                      </a:r>
                      <a:endParaRPr sz="900"/>
                    </a:p>
                  </a:txBody>
                  <a:tcPr marT="0" marB="0" marR="0" marL="0" anchor="ctr">
                    <a:solidFill>
                      <a:schemeClr val="lt2"/>
                    </a:solidFill>
                  </a:tcPr>
                </a:tc>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Risk free rate</a:t>
                      </a:r>
                      <a:endParaRPr sz="900"/>
                    </a:p>
                  </a:txBody>
                  <a:tcPr marT="0" marB="0" marR="0" marL="0"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3.68%</a:t>
                      </a:r>
                      <a:endParaRPr sz="900"/>
                    </a:p>
                  </a:txBody>
                  <a:tcPr marT="0" marB="0" marR="0" marL="0" anchor="ctr">
                    <a:solidFill>
                      <a:schemeClr val="lt2"/>
                    </a:solidFill>
                  </a:tcPr>
                </a:tc>
              </a:tr>
              <a:tr h="317675">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Tax rate Hong Kong</a:t>
                      </a:r>
                      <a:endParaRPr sz="900"/>
                    </a:p>
                  </a:txBody>
                  <a:tcPr marT="0" marB="0" marR="0" marL="0"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16.50%</a:t>
                      </a:r>
                      <a:endParaRPr sz="900"/>
                    </a:p>
                  </a:txBody>
                  <a:tcPr marT="0" marB="0" marR="0" marL="0" anchor="ctr">
                    <a:solidFill>
                      <a:schemeClr val="lt2"/>
                    </a:solidFill>
                  </a:tcPr>
                </a:tc>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Beta</a:t>
                      </a:r>
                      <a:endParaRPr sz="900"/>
                    </a:p>
                  </a:txBody>
                  <a:tcPr marT="0" marB="0" marR="0" marL="0"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0.55 </a:t>
                      </a:r>
                      <a:endParaRPr sz="900"/>
                    </a:p>
                  </a:txBody>
                  <a:tcPr marT="0" marB="0" marR="0" marL="0" anchor="ctr">
                    <a:solidFill>
                      <a:schemeClr val="lt2"/>
                    </a:solidFill>
                  </a:tcPr>
                </a:tc>
              </a:tr>
              <a:tr h="317675">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Cost of </a:t>
                      </a:r>
                      <a:r>
                        <a:rPr lang="en" sz="900">
                          <a:solidFill>
                            <a:srgbClr val="000000"/>
                          </a:solidFill>
                        </a:rPr>
                        <a:t>D</a:t>
                      </a:r>
                      <a:r>
                        <a:rPr b="0" i="0" lang="en" sz="900" u="none" cap="none" strike="noStrike">
                          <a:solidFill>
                            <a:srgbClr val="000000"/>
                          </a:solidFill>
                          <a:latin typeface="Arial"/>
                          <a:ea typeface="Arial"/>
                          <a:cs typeface="Arial"/>
                          <a:sym typeface="Arial"/>
                        </a:rPr>
                        <a:t>ebt</a:t>
                      </a:r>
                      <a:endParaRPr sz="900"/>
                    </a:p>
                  </a:txBody>
                  <a:tcPr marT="0" marB="0" marR="0" marL="0"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5.89%</a:t>
                      </a:r>
                      <a:endParaRPr sz="900"/>
                    </a:p>
                  </a:txBody>
                  <a:tcPr marT="0" marB="0" marR="0" marL="0" anchor="ctr">
                    <a:solidFill>
                      <a:schemeClr val="lt2"/>
                    </a:solidFill>
                  </a:tcPr>
                </a:tc>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Cost of </a:t>
                      </a:r>
                      <a:r>
                        <a:rPr lang="en" sz="900">
                          <a:solidFill>
                            <a:srgbClr val="000000"/>
                          </a:solidFill>
                        </a:rPr>
                        <a:t>E</a:t>
                      </a:r>
                      <a:r>
                        <a:rPr b="0" i="0" lang="en" sz="900" u="none" cap="none" strike="noStrike">
                          <a:solidFill>
                            <a:srgbClr val="000000"/>
                          </a:solidFill>
                          <a:latin typeface="Arial"/>
                          <a:ea typeface="Arial"/>
                          <a:cs typeface="Arial"/>
                          <a:sym typeface="Arial"/>
                        </a:rPr>
                        <a:t>quity</a:t>
                      </a:r>
                      <a:endParaRPr sz="900"/>
                    </a:p>
                  </a:txBody>
                  <a:tcPr marT="0" marB="0" marR="0" marL="0" anchor="ctr">
                    <a:solidFill>
                      <a:schemeClr val="lt2"/>
                    </a:solidFill>
                  </a:tcPr>
                </a:tc>
                <a:tc>
                  <a:txBody>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7.47%</a:t>
                      </a:r>
                      <a:endParaRPr sz="900"/>
                    </a:p>
                  </a:txBody>
                  <a:tcPr marT="0" marB="0" marR="0" marL="0" anchor="ctr">
                    <a:solidFill>
                      <a:schemeClr val="lt2"/>
                    </a:solidFill>
                  </a:tcPr>
                </a:tc>
              </a:tr>
              <a:tr h="317675">
                <a:tc>
                  <a:txBody>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WACC</a:t>
                      </a:r>
                      <a:endParaRPr sz="900"/>
                    </a:p>
                  </a:txBody>
                  <a:tcPr marT="9525" marB="0" marR="9525" marL="9525" anchor="ctr">
                    <a:solidFill>
                      <a:schemeClr val="lt2"/>
                    </a:solidFill>
                  </a:tcPr>
                </a:tc>
                <a:tc gridSpan="3">
                  <a:txBody>
                    <a:bodyPr/>
                    <a:lstStyle/>
                    <a:p>
                      <a:pPr indent="0" lvl="0" marL="0" marR="0" rtl="0" algn="ctr">
                        <a:lnSpc>
                          <a:spcPct val="100000"/>
                        </a:lnSpc>
                        <a:spcBef>
                          <a:spcPts val="0"/>
                        </a:spcBef>
                        <a:spcAft>
                          <a:spcPts val="0"/>
                        </a:spcAft>
                        <a:buNone/>
                      </a:pPr>
                      <a:r>
                        <a:rPr b="1" i="0" lang="en" sz="900" u="none" cap="none" strike="noStrike">
                          <a:solidFill>
                            <a:srgbClr val="FF0000"/>
                          </a:solidFill>
                          <a:latin typeface="Arial"/>
                          <a:ea typeface="Arial"/>
                          <a:cs typeface="Arial"/>
                          <a:sym typeface="Arial"/>
                        </a:rPr>
                        <a:t>6.1</a:t>
                      </a:r>
                      <a:r>
                        <a:rPr b="1" lang="en" sz="900">
                          <a:solidFill>
                            <a:srgbClr val="FF0000"/>
                          </a:solidFill>
                        </a:rPr>
                        <a:t>3</a:t>
                      </a:r>
                      <a:r>
                        <a:rPr b="1" i="0" lang="en" sz="900" u="none" cap="none" strike="noStrike">
                          <a:solidFill>
                            <a:srgbClr val="FF0000"/>
                          </a:solidFill>
                          <a:latin typeface="Arial"/>
                          <a:ea typeface="Arial"/>
                          <a:cs typeface="Arial"/>
                          <a:sym typeface="Arial"/>
                        </a:rPr>
                        <a:t>%</a:t>
                      </a:r>
                      <a:endParaRPr sz="900"/>
                    </a:p>
                  </a:txBody>
                  <a:tcPr marT="9525" marB="0" marR="9525" marL="9525" anchor="ctr">
                    <a:solidFill>
                      <a:schemeClr val="lt2"/>
                    </a:solidFill>
                  </a:tcPr>
                </a:tc>
                <a:tc hMerge="1"/>
                <a:tc hMerge="1"/>
              </a:tr>
            </a:tbl>
          </a:graphicData>
        </a:graphic>
      </p:graphicFrame>
      <p:sp>
        <p:nvSpPr>
          <p:cNvPr id="454" name="Google Shape;454;p36"/>
          <p:cNvSpPr txBox="1"/>
          <p:nvPr/>
        </p:nvSpPr>
        <p:spPr>
          <a:xfrm>
            <a:off x="4712035" y="2764571"/>
            <a:ext cx="4107900" cy="1451100"/>
          </a:xfrm>
          <a:prstGeom prst="rect">
            <a:avLst/>
          </a:prstGeom>
          <a:noFill/>
          <a:ln>
            <a:noFill/>
          </a:ln>
        </p:spPr>
        <p:txBody>
          <a:bodyPr anchorCtr="0" anchor="t" bIns="91425" lIns="91425" spcFirstLastPara="1" rIns="91425" wrap="square" tIns="91425">
            <a:normAutofit lnSpcReduction="10000"/>
          </a:bodyPr>
          <a:lstStyle/>
          <a:p>
            <a:pPr indent="0" lvl="0" marL="0" marR="0" rtl="0" algn="just">
              <a:lnSpc>
                <a:spcPct val="100000"/>
              </a:lnSpc>
              <a:spcBef>
                <a:spcPts val="0"/>
              </a:spcBef>
              <a:spcAft>
                <a:spcPts val="0"/>
              </a:spcAft>
              <a:buClr>
                <a:schemeClr val="dk1"/>
              </a:buClr>
              <a:buSzPts val="990"/>
              <a:buFont typeface="Arial"/>
              <a:buNone/>
            </a:pPr>
            <a:r>
              <a:rPr b="1" i="0" lang="en" sz="1000" u="none" cap="none" strike="noStrike">
                <a:solidFill>
                  <a:schemeClr val="dk1"/>
                </a:solidFill>
                <a:latin typeface="Arial"/>
                <a:ea typeface="Arial"/>
                <a:cs typeface="Arial"/>
                <a:sym typeface="Arial"/>
              </a:rPr>
              <a:t>Cost of Equity:</a:t>
            </a:r>
            <a:endParaRPr sz="1000"/>
          </a:p>
          <a:p>
            <a:pPr indent="-172085" lvl="0" marL="171450" marR="0" rtl="0" algn="just">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Beta: Major based on linear regression.</a:t>
            </a:r>
            <a:endParaRPr sz="1000"/>
          </a:p>
          <a:p>
            <a:pPr indent="-172085" lvl="0" marL="171450" marR="0" rtl="0" algn="just">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Market Risk Premium: Implied Market Risk Premium. Since linear regression on MRP is negative, can not be used.</a:t>
            </a:r>
            <a:endParaRPr sz="1000"/>
          </a:p>
          <a:p>
            <a:pPr indent="-172085" lvl="0" marL="171450" marR="0" rtl="0" algn="just">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Risk free rate: Hong Kong 10-year Government Bond.</a:t>
            </a:r>
            <a:endParaRPr sz="1000"/>
          </a:p>
          <a:p>
            <a:pPr indent="0" lvl="0" marL="0" marR="0" rtl="0" algn="just">
              <a:lnSpc>
                <a:spcPct val="100000"/>
              </a:lnSpc>
              <a:spcBef>
                <a:spcPts val="0"/>
              </a:spcBef>
              <a:spcAft>
                <a:spcPts val="0"/>
              </a:spcAft>
              <a:buClr>
                <a:schemeClr val="dk1"/>
              </a:buClr>
              <a:buSzPts val="990"/>
              <a:buFont typeface="Arial"/>
              <a:buNone/>
            </a:pPr>
            <a:r>
              <a:t/>
            </a:r>
            <a:endParaRPr b="1" sz="1000">
              <a:solidFill>
                <a:schemeClr val="dk1"/>
              </a:solidFill>
            </a:endParaRPr>
          </a:p>
          <a:p>
            <a:pPr indent="0" lvl="0" marL="0" marR="0" rtl="0" algn="just">
              <a:lnSpc>
                <a:spcPct val="100000"/>
              </a:lnSpc>
              <a:spcBef>
                <a:spcPts val="0"/>
              </a:spcBef>
              <a:spcAft>
                <a:spcPts val="0"/>
              </a:spcAft>
              <a:buClr>
                <a:schemeClr val="dk1"/>
              </a:buClr>
              <a:buSzPts val="990"/>
              <a:buFont typeface="Arial"/>
              <a:buNone/>
            </a:pPr>
            <a:r>
              <a:rPr b="1" i="0" lang="en" sz="1000" u="none" cap="none" strike="noStrike">
                <a:solidFill>
                  <a:schemeClr val="dk1"/>
                </a:solidFill>
                <a:latin typeface="Arial"/>
                <a:ea typeface="Arial"/>
                <a:cs typeface="Arial"/>
                <a:sym typeface="Arial"/>
              </a:rPr>
              <a:t>Cost of Debt:</a:t>
            </a:r>
            <a:endParaRPr sz="1000"/>
          </a:p>
          <a:p>
            <a:pPr indent="-172085" lvl="0" marL="171450" marR="0" rtl="0" algn="just">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Implied Cost of Debt.</a:t>
            </a:r>
            <a:endParaRPr sz="1000"/>
          </a:p>
          <a:p>
            <a:pPr indent="-172085" lvl="0" marL="171450" marR="0" rtl="0" algn="just">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Index Spread.</a:t>
            </a:r>
            <a:endParaRPr b="0" i="0" sz="1000" u="none" cap="none" strike="noStrike">
              <a:solidFill>
                <a:schemeClr val="dk1"/>
              </a:solidFill>
              <a:latin typeface="Arial"/>
              <a:ea typeface="Arial"/>
              <a:cs typeface="Arial"/>
              <a:sym typeface="Arial"/>
            </a:endParaRPr>
          </a:p>
        </p:txBody>
      </p:sp>
      <p:pic>
        <p:nvPicPr>
          <p:cNvPr id="455" name="Google Shape;455;p36"/>
          <p:cNvPicPr preferRelativeResize="0"/>
          <p:nvPr/>
        </p:nvPicPr>
        <p:blipFill>
          <a:blip r:embed="rId4">
            <a:alphaModFix/>
          </a:blip>
          <a:stretch>
            <a:fillRect/>
          </a:stretch>
        </p:blipFill>
        <p:spPr>
          <a:xfrm>
            <a:off x="0" y="4502968"/>
            <a:ext cx="9144001" cy="7095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7"/>
          <p:cNvSpPr txBox="1"/>
          <p:nvPr>
            <p:ph type="title"/>
          </p:nvPr>
        </p:nvSpPr>
        <p:spPr>
          <a:xfrm>
            <a:off x="311700" y="183542"/>
            <a:ext cx="85206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600">
                <a:solidFill>
                  <a:srgbClr val="006B6E"/>
                </a:solidFill>
              </a:rPr>
              <a:t>Valuation</a:t>
            </a:r>
            <a:endParaRPr sz="1600">
              <a:solidFill>
                <a:srgbClr val="006B6E"/>
              </a:solidFill>
            </a:endParaRPr>
          </a:p>
          <a:p>
            <a:pPr indent="0" lvl="0" marL="0" rtl="0" algn="l">
              <a:lnSpc>
                <a:spcPct val="100000"/>
              </a:lnSpc>
              <a:spcBef>
                <a:spcPts val="0"/>
              </a:spcBef>
              <a:spcAft>
                <a:spcPts val="0"/>
              </a:spcAft>
              <a:buSzPts val="2800"/>
              <a:buNone/>
            </a:pPr>
            <a:r>
              <a:t/>
            </a:r>
            <a:endParaRPr b="1"/>
          </a:p>
          <a:p>
            <a:pPr indent="0" lvl="0" marL="0" rtl="0" algn="l">
              <a:lnSpc>
                <a:spcPct val="100000"/>
              </a:lnSpc>
              <a:spcBef>
                <a:spcPts val="0"/>
              </a:spcBef>
              <a:spcAft>
                <a:spcPts val="0"/>
              </a:spcAft>
              <a:buSzPts val="2800"/>
              <a:buNone/>
            </a:pPr>
            <a:r>
              <a:t/>
            </a:r>
            <a:endParaRPr b="1"/>
          </a:p>
        </p:txBody>
      </p:sp>
      <p:sp>
        <p:nvSpPr>
          <p:cNvPr id="461" name="Google Shape;461;p37"/>
          <p:cNvSpPr txBox="1"/>
          <p:nvPr/>
        </p:nvSpPr>
        <p:spPr>
          <a:xfrm>
            <a:off x="5539847" y="661426"/>
            <a:ext cx="2978700" cy="357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878"/>
              <a:buFont typeface="Arial"/>
              <a:buNone/>
            </a:pPr>
            <a:r>
              <a:rPr b="1" i="0" lang="en" sz="1200" u="none" cap="none" strike="noStrike">
                <a:solidFill>
                  <a:srgbClr val="006B6E"/>
                </a:solidFill>
                <a:latin typeface="Arial"/>
                <a:ea typeface="Arial"/>
                <a:cs typeface="Arial"/>
                <a:sym typeface="Arial"/>
              </a:rPr>
              <a:t>WACC &amp; TV Growth Rate Sensitivity</a:t>
            </a:r>
            <a:endParaRPr b="0" i="0" sz="1200" u="none" cap="none" strike="noStrike">
              <a:solidFill>
                <a:schemeClr val="dk1"/>
              </a:solidFill>
              <a:latin typeface="Arial"/>
              <a:ea typeface="Arial"/>
              <a:cs typeface="Arial"/>
              <a:sym typeface="Arial"/>
            </a:endParaRPr>
          </a:p>
        </p:txBody>
      </p:sp>
      <p:sp>
        <p:nvSpPr>
          <p:cNvPr id="462" name="Google Shape;462;p37"/>
          <p:cNvSpPr txBox="1"/>
          <p:nvPr/>
        </p:nvSpPr>
        <p:spPr>
          <a:xfrm>
            <a:off x="311700" y="661437"/>
            <a:ext cx="2978700" cy="35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72"/>
              <a:buFont typeface="Arial"/>
              <a:buNone/>
            </a:pPr>
            <a:r>
              <a:rPr b="1" i="0" lang="en" sz="1200" u="none" cap="none" strike="noStrike">
                <a:solidFill>
                  <a:srgbClr val="006B6E"/>
                </a:solidFill>
                <a:latin typeface="Arial"/>
                <a:ea typeface="Arial"/>
                <a:cs typeface="Arial"/>
                <a:sym typeface="Arial"/>
              </a:rPr>
              <a:t>Relative </a:t>
            </a:r>
            <a:r>
              <a:rPr b="1" lang="en" sz="1200">
                <a:solidFill>
                  <a:srgbClr val="006B6E"/>
                </a:solidFill>
              </a:rPr>
              <a:t>V</a:t>
            </a:r>
            <a:r>
              <a:rPr b="1" i="0" lang="en" sz="1200" u="none" cap="none" strike="noStrike">
                <a:solidFill>
                  <a:srgbClr val="006B6E"/>
                </a:solidFill>
                <a:latin typeface="Arial"/>
                <a:ea typeface="Arial"/>
                <a:cs typeface="Arial"/>
                <a:sym typeface="Arial"/>
              </a:rPr>
              <a:t>aluation us</a:t>
            </a:r>
            <a:r>
              <a:rPr b="1" lang="en" sz="1200">
                <a:solidFill>
                  <a:srgbClr val="006B6E"/>
                </a:solidFill>
              </a:rPr>
              <a:t>ing</a:t>
            </a:r>
            <a:r>
              <a:rPr b="1" i="0" lang="en" sz="1200" u="none" cap="none" strike="noStrike">
                <a:solidFill>
                  <a:srgbClr val="006B6E"/>
                </a:solidFill>
                <a:latin typeface="Arial"/>
                <a:ea typeface="Arial"/>
                <a:cs typeface="Arial"/>
                <a:sym typeface="Arial"/>
              </a:rPr>
              <a:t> Multiples</a:t>
            </a:r>
            <a:endParaRPr b="0" i="0" sz="1200" u="none" cap="none" strike="noStrike">
              <a:solidFill>
                <a:schemeClr val="dk1"/>
              </a:solidFill>
              <a:latin typeface="Arial"/>
              <a:ea typeface="Arial"/>
              <a:cs typeface="Arial"/>
              <a:sym typeface="Arial"/>
            </a:endParaRPr>
          </a:p>
        </p:txBody>
      </p:sp>
      <p:sp>
        <p:nvSpPr>
          <p:cNvPr id="463" name="Google Shape;463;p37"/>
          <p:cNvSpPr txBox="1"/>
          <p:nvPr/>
        </p:nvSpPr>
        <p:spPr>
          <a:xfrm>
            <a:off x="5515200" y="3069875"/>
            <a:ext cx="3369600" cy="1438200"/>
          </a:xfrm>
          <a:prstGeom prst="rect">
            <a:avLst/>
          </a:prstGeom>
          <a:noFill/>
          <a:ln cap="flat" cmpd="sng" w="1587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Arial"/>
              <a:buNone/>
            </a:pPr>
            <a:r>
              <a:rPr b="1" i="0" lang="en" sz="800" u="none" cap="none" strike="noStrike">
                <a:solidFill>
                  <a:srgbClr val="006B6E"/>
                </a:solidFill>
                <a:latin typeface="Arial"/>
                <a:ea typeface="Arial"/>
                <a:cs typeface="Arial"/>
                <a:sym typeface="Arial"/>
              </a:rPr>
              <a:t>Discount Cash Flow Model Drivers</a:t>
            </a:r>
            <a:endParaRPr/>
          </a:p>
          <a:p>
            <a:pPr indent="-171450" lvl="0" marL="171450" marR="0" rtl="0" algn="just">
              <a:lnSpc>
                <a:spcPct val="100000"/>
              </a:lnSpc>
              <a:spcBef>
                <a:spcPts val="0"/>
              </a:spcBef>
              <a:spcAft>
                <a:spcPts val="0"/>
              </a:spcAft>
              <a:buClr>
                <a:schemeClr val="dk1"/>
              </a:buClr>
              <a:buSzPts val="990"/>
              <a:buFont typeface="Arial"/>
              <a:buChar char="•"/>
            </a:pPr>
            <a:r>
              <a:rPr b="0" i="0" lang="en" sz="800" u="none" cap="none" strike="noStrike">
                <a:solidFill>
                  <a:schemeClr val="dk1"/>
                </a:solidFill>
                <a:latin typeface="Arial"/>
                <a:ea typeface="Arial"/>
                <a:cs typeface="Arial"/>
                <a:sym typeface="Arial"/>
              </a:rPr>
              <a:t>WACC: 6.1</a:t>
            </a:r>
            <a:r>
              <a:rPr lang="en" sz="800">
                <a:solidFill>
                  <a:schemeClr val="dk1"/>
                </a:solidFill>
              </a:rPr>
              <a:t>3</a:t>
            </a:r>
            <a:r>
              <a:rPr b="0" i="0" lang="en" sz="800" u="none" cap="none" strike="noStrike">
                <a:solidFill>
                  <a:schemeClr val="dk1"/>
                </a:solidFill>
                <a:latin typeface="Arial"/>
                <a:ea typeface="Arial"/>
                <a:cs typeface="Arial"/>
                <a:sym typeface="Arial"/>
              </a:rPr>
              <a:t>%</a:t>
            </a:r>
            <a:endParaRPr/>
          </a:p>
          <a:p>
            <a:pPr indent="-171450" lvl="0" marL="171450" marR="0" rtl="0" algn="just">
              <a:lnSpc>
                <a:spcPct val="100000"/>
              </a:lnSpc>
              <a:spcBef>
                <a:spcPts val="0"/>
              </a:spcBef>
              <a:spcAft>
                <a:spcPts val="0"/>
              </a:spcAft>
              <a:buClr>
                <a:schemeClr val="dk1"/>
              </a:buClr>
              <a:buSzPts val="990"/>
              <a:buFont typeface="Arial"/>
              <a:buChar char="•"/>
            </a:pPr>
            <a:r>
              <a:rPr lang="en" sz="800">
                <a:solidFill>
                  <a:schemeClr val="dk1"/>
                </a:solidFill>
                <a:highlight>
                  <a:schemeClr val="lt1"/>
                </a:highlight>
              </a:rPr>
              <a:t>Load, ASK, AFTK, Passenger Yields</a:t>
            </a:r>
            <a:endParaRPr sz="800">
              <a:solidFill>
                <a:schemeClr val="dk1"/>
              </a:solidFill>
              <a:highlight>
                <a:schemeClr val="lt1"/>
              </a:highlight>
            </a:endParaRPr>
          </a:p>
          <a:p>
            <a:pPr indent="-159385" lvl="0" marL="171450" marR="0" rtl="0" algn="just">
              <a:lnSpc>
                <a:spcPct val="100000"/>
              </a:lnSpc>
              <a:spcBef>
                <a:spcPts val="0"/>
              </a:spcBef>
              <a:spcAft>
                <a:spcPts val="0"/>
              </a:spcAft>
              <a:buClr>
                <a:schemeClr val="dk1"/>
              </a:buClr>
              <a:buSzPts val="800"/>
              <a:buChar char="•"/>
            </a:pPr>
            <a:r>
              <a:rPr lang="en" sz="800">
                <a:solidFill>
                  <a:schemeClr val="dk1"/>
                </a:solidFill>
              </a:rPr>
              <a:t>IATA, OAG Forecasts</a:t>
            </a:r>
            <a:endParaRPr sz="800">
              <a:solidFill>
                <a:schemeClr val="dk1"/>
              </a:solidFill>
            </a:endParaRPr>
          </a:p>
          <a:p>
            <a:pPr indent="0" lvl="0" marL="0" marR="0" rtl="0" algn="l">
              <a:lnSpc>
                <a:spcPct val="100000"/>
              </a:lnSpc>
              <a:spcBef>
                <a:spcPts val="0"/>
              </a:spcBef>
              <a:spcAft>
                <a:spcPts val="0"/>
              </a:spcAft>
              <a:buClr>
                <a:schemeClr val="dk1"/>
              </a:buClr>
              <a:buSzPts val="2800"/>
              <a:buFont typeface="Arial"/>
              <a:buNone/>
            </a:pPr>
            <a:r>
              <a:t/>
            </a:r>
            <a:endParaRPr b="1" sz="900">
              <a:solidFill>
                <a:srgbClr val="006B6E"/>
              </a:solidFill>
            </a:endParaRPr>
          </a:p>
          <a:p>
            <a:pPr indent="0" lvl="0" marL="0" marR="0" rtl="0" algn="l">
              <a:lnSpc>
                <a:spcPct val="100000"/>
              </a:lnSpc>
              <a:spcBef>
                <a:spcPts val="0"/>
              </a:spcBef>
              <a:spcAft>
                <a:spcPts val="0"/>
              </a:spcAft>
              <a:buClr>
                <a:schemeClr val="dk1"/>
              </a:buClr>
              <a:buSzPts val="2800"/>
              <a:buFont typeface="Arial"/>
              <a:buNone/>
            </a:pPr>
            <a:r>
              <a:rPr b="1" i="0" lang="en" sz="900" u="none" cap="none" strike="noStrike">
                <a:solidFill>
                  <a:srgbClr val="006B6E"/>
                </a:solidFill>
                <a:latin typeface="Arial"/>
                <a:ea typeface="Arial"/>
                <a:cs typeface="Arial"/>
                <a:sym typeface="Arial"/>
              </a:rPr>
              <a:t>Relative Valuation Drivers</a:t>
            </a:r>
            <a:endParaRPr/>
          </a:p>
          <a:p>
            <a:pPr indent="-171450" lvl="0" marL="171450" marR="0" rtl="0" algn="just">
              <a:lnSpc>
                <a:spcPct val="100000"/>
              </a:lnSpc>
              <a:spcBef>
                <a:spcPts val="0"/>
              </a:spcBef>
              <a:spcAft>
                <a:spcPts val="0"/>
              </a:spcAft>
              <a:buClr>
                <a:schemeClr val="dk1"/>
              </a:buClr>
              <a:buSzPts val="990"/>
              <a:buFont typeface="Arial"/>
              <a:buChar char="•"/>
            </a:pPr>
            <a:r>
              <a:rPr b="1" i="0" lang="en" sz="900" u="none" cap="none" strike="noStrike">
                <a:solidFill>
                  <a:schemeClr val="dk1"/>
                </a:solidFill>
                <a:latin typeface="Arial"/>
                <a:ea typeface="Arial"/>
                <a:cs typeface="Arial"/>
                <a:sym typeface="Arial"/>
              </a:rPr>
              <a:t>Peers: </a:t>
            </a:r>
            <a:r>
              <a:rPr b="0" i="0" lang="en" sz="900" u="none" cap="none" strike="noStrike">
                <a:solidFill>
                  <a:schemeClr val="dk1"/>
                </a:solidFill>
                <a:latin typeface="Arial"/>
                <a:ea typeface="Arial"/>
                <a:cs typeface="Arial"/>
                <a:sym typeface="Arial"/>
              </a:rPr>
              <a:t>SIA, Japan Airlines, China Eastern Airlines</a:t>
            </a:r>
            <a:endParaRPr/>
          </a:p>
          <a:p>
            <a:pPr indent="-171450" lvl="0" marL="171450" marR="0" rtl="0" algn="just">
              <a:lnSpc>
                <a:spcPct val="100000"/>
              </a:lnSpc>
              <a:spcBef>
                <a:spcPts val="0"/>
              </a:spcBef>
              <a:spcAft>
                <a:spcPts val="0"/>
              </a:spcAft>
              <a:buClr>
                <a:schemeClr val="dk1"/>
              </a:buClr>
              <a:buSzPts val="990"/>
              <a:buFont typeface="Arial"/>
              <a:buChar char="•"/>
            </a:pPr>
            <a:r>
              <a:rPr b="1" i="0" lang="en" sz="900" u="none" cap="none" strike="noStrike">
                <a:solidFill>
                  <a:schemeClr val="dk1"/>
                </a:solidFill>
                <a:latin typeface="Arial"/>
                <a:ea typeface="Arial"/>
                <a:cs typeface="Arial"/>
                <a:sym typeface="Arial"/>
              </a:rPr>
              <a:t>Approach: </a:t>
            </a:r>
            <a:r>
              <a:rPr b="0" i="0" lang="en" sz="900" u="none" cap="none" strike="noStrike">
                <a:solidFill>
                  <a:schemeClr val="dk1"/>
                </a:solidFill>
                <a:latin typeface="Arial"/>
                <a:ea typeface="Arial"/>
                <a:cs typeface="Arial"/>
                <a:sym typeface="Arial"/>
              </a:rPr>
              <a:t>Forward multiples and median</a:t>
            </a:r>
            <a:endParaRPr b="0" i="0" sz="1000" u="none" cap="none" strike="noStrike">
              <a:solidFill>
                <a:schemeClr val="dk1"/>
              </a:solidFill>
              <a:latin typeface="Arial"/>
              <a:ea typeface="Arial"/>
              <a:cs typeface="Arial"/>
              <a:sym typeface="Arial"/>
            </a:endParaRPr>
          </a:p>
        </p:txBody>
      </p:sp>
      <p:pic>
        <p:nvPicPr>
          <p:cNvPr id="464" name="Google Shape;464;p37" title="Cathay-Pacific-Logo-500x281.png"/>
          <p:cNvPicPr preferRelativeResize="0"/>
          <p:nvPr/>
        </p:nvPicPr>
        <p:blipFill rotWithShape="1">
          <a:blip r:embed="rId3">
            <a:alphaModFix/>
          </a:blip>
          <a:srcRect b="0" l="0" r="0" t="0"/>
          <a:stretch/>
        </p:blipFill>
        <p:spPr>
          <a:xfrm>
            <a:off x="7657525" y="-49628"/>
            <a:ext cx="1308025" cy="735100"/>
          </a:xfrm>
          <a:prstGeom prst="rect">
            <a:avLst/>
          </a:prstGeom>
          <a:noFill/>
          <a:ln>
            <a:noFill/>
          </a:ln>
        </p:spPr>
      </p:pic>
      <p:pic>
        <p:nvPicPr>
          <p:cNvPr id="465" name="Google Shape;465;p37"/>
          <p:cNvPicPr preferRelativeResize="0"/>
          <p:nvPr/>
        </p:nvPicPr>
        <p:blipFill>
          <a:blip r:embed="rId4">
            <a:alphaModFix/>
          </a:blip>
          <a:stretch>
            <a:fillRect/>
          </a:stretch>
        </p:blipFill>
        <p:spPr>
          <a:xfrm>
            <a:off x="212225" y="1088176"/>
            <a:ext cx="4866798" cy="3301219"/>
          </a:xfrm>
          <a:prstGeom prst="rect">
            <a:avLst/>
          </a:prstGeom>
          <a:noFill/>
          <a:ln>
            <a:noFill/>
          </a:ln>
        </p:spPr>
      </p:pic>
      <p:pic>
        <p:nvPicPr>
          <p:cNvPr id="466" name="Google Shape;466;p37"/>
          <p:cNvPicPr preferRelativeResize="0"/>
          <p:nvPr/>
        </p:nvPicPr>
        <p:blipFill>
          <a:blip r:embed="rId5">
            <a:alphaModFix/>
          </a:blip>
          <a:stretch>
            <a:fillRect/>
          </a:stretch>
        </p:blipFill>
        <p:spPr>
          <a:xfrm>
            <a:off x="5173698" y="1171126"/>
            <a:ext cx="3710992" cy="1746349"/>
          </a:xfrm>
          <a:prstGeom prst="rect">
            <a:avLst/>
          </a:prstGeom>
          <a:noFill/>
          <a:ln>
            <a:noFill/>
          </a:ln>
        </p:spPr>
      </p:pic>
      <p:pic>
        <p:nvPicPr>
          <p:cNvPr id="467" name="Google Shape;467;p37"/>
          <p:cNvPicPr preferRelativeResize="0"/>
          <p:nvPr/>
        </p:nvPicPr>
        <p:blipFill>
          <a:blip r:embed="rId6">
            <a:alphaModFix/>
          </a:blip>
          <a:stretch>
            <a:fillRect/>
          </a:stretch>
        </p:blipFill>
        <p:spPr>
          <a:xfrm>
            <a:off x="0" y="4502968"/>
            <a:ext cx="9144001" cy="7095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8"/>
          <p:cNvSpPr txBox="1"/>
          <p:nvPr>
            <p:ph type="title"/>
          </p:nvPr>
        </p:nvSpPr>
        <p:spPr>
          <a:xfrm>
            <a:off x="311700" y="183542"/>
            <a:ext cx="85206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600">
                <a:solidFill>
                  <a:srgbClr val="006B6E"/>
                </a:solidFill>
              </a:rPr>
              <a:t>Recommendation</a:t>
            </a:r>
            <a:endParaRPr sz="1600">
              <a:solidFill>
                <a:srgbClr val="006B6E"/>
              </a:solidFill>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pic>
        <p:nvPicPr>
          <p:cNvPr id="473" name="Google Shape;473;p38" title="Cathay-Pacific-Logo-500x281.png"/>
          <p:cNvPicPr preferRelativeResize="0"/>
          <p:nvPr/>
        </p:nvPicPr>
        <p:blipFill rotWithShape="1">
          <a:blip r:embed="rId3">
            <a:alphaModFix/>
          </a:blip>
          <a:srcRect b="0" l="0" r="0" t="0"/>
          <a:stretch/>
        </p:blipFill>
        <p:spPr>
          <a:xfrm>
            <a:off x="7657525" y="-49628"/>
            <a:ext cx="1308025" cy="735100"/>
          </a:xfrm>
          <a:prstGeom prst="rect">
            <a:avLst/>
          </a:prstGeom>
          <a:noFill/>
          <a:ln>
            <a:noFill/>
          </a:ln>
        </p:spPr>
      </p:pic>
      <p:sp>
        <p:nvSpPr>
          <p:cNvPr id="474" name="Google Shape;474;p38"/>
          <p:cNvSpPr txBox="1"/>
          <p:nvPr/>
        </p:nvSpPr>
        <p:spPr>
          <a:xfrm>
            <a:off x="6561775" y="3136275"/>
            <a:ext cx="2403900" cy="12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78B832"/>
                </a:solidFill>
              </a:rPr>
              <a:t>BUY</a:t>
            </a:r>
            <a:endParaRPr b="1" sz="1800">
              <a:solidFill>
                <a:srgbClr val="78B832"/>
              </a:solidFill>
            </a:endParaRPr>
          </a:p>
          <a:p>
            <a:pPr indent="0" lvl="0" marL="0" rtl="0" algn="ctr">
              <a:spcBef>
                <a:spcPts val="0"/>
              </a:spcBef>
              <a:spcAft>
                <a:spcPts val="0"/>
              </a:spcAft>
              <a:buNone/>
            </a:pPr>
            <a:r>
              <a:rPr lang="en">
                <a:solidFill>
                  <a:schemeClr val="dk1"/>
                </a:solidFill>
              </a:rPr>
              <a:t>35.76% Upside</a:t>
            </a:r>
            <a:endParaRPr>
              <a:solidFill>
                <a:schemeClr val="dk1"/>
              </a:solidFill>
            </a:endParaRPr>
          </a:p>
          <a:p>
            <a:pPr indent="0" lvl="0" marL="0" rtl="0" algn="ctr">
              <a:spcBef>
                <a:spcPts val="0"/>
              </a:spcBef>
              <a:spcAft>
                <a:spcPts val="0"/>
              </a:spcAft>
              <a:buNone/>
            </a:pPr>
            <a:r>
              <a:rPr lang="en">
                <a:solidFill>
                  <a:schemeClr val="dk1"/>
                </a:solidFill>
              </a:rPr>
              <a:t>Target Price: $14.31</a:t>
            </a:r>
            <a:endParaRPr>
              <a:solidFill>
                <a:schemeClr val="dk1"/>
              </a:solidFill>
            </a:endParaRPr>
          </a:p>
          <a:p>
            <a:pPr indent="0" lvl="0" marL="0" rtl="0" algn="ctr">
              <a:spcBef>
                <a:spcPts val="0"/>
              </a:spcBef>
              <a:spcAft>
                <a:spcPts val="0"/>
              </a:spcAft>
              <a:buNone/>
            </a:pPr>
            <a:r>
              <a:rPr lang="en">
                <a:solidFill>
                  <a:schemeClr val="dk1"/>
                </a:solidFill>
              </a:rPr>
              <a:t>Last Close Price: $10.54</a:t>
            </a:r>
            <a:endParaRPr>
              <a:solidFill>
                <a:schemeClr val="dk1"/>
              </a:solidFill>
            </a:endParaRPr>
          </a:p>
        </p:txBody>
      </p:sp>
      <p:sp>
        <p:nvSpPr>
          <p:cNvPr id="475" name="Google Shape;475;p38"/>
          <p:cNvSpPr txBox="1"/>
          <p:nvPr/>
        </p:nvSpPr>
        <p:spPr>
          <a:xfrm>
            <a:off x="368050" y="754025"/>
            <a:ext cx="79890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Taking </a:t>
            </a:r>
            <a:r>
              <a:rPr lang="en">
                <a:solidFill>
                  <a:schemeClr val="dk1"/>
                </a:solidFill>
              </a:rPr>
              <a:t>everything</a:t>
            </a:r>
            <a:r>
              <a:rPr lang="en">
                <a:solidFill>
                  <a:schemeClr val="dk1"/>
                </a:solidFill>
              </a:rPr>
              <a:t> into account, we support a buy recommendation of $14.31; 35.76% premium </a:t>
            </a:r>
            <a:endParaRPr>
              <a:solidFill>
                <a:schemeClr val="dk1"/>
              </a:solidFill>
            </a:endParaRPr>
          </a:p>
        </p:txBody>
      </p:sp>
      <p:sp>
        <p:nvSpPr>
          <p:cNvPr id="476" name="Google Shape;476;p38"/>
          <p:cNvSpPr/>
          <p:nvPr/>
        </p:nvSpPr>
        <p:spPr>
          <a:xfrm>
            <a:off x="369600" y="1517850"/>
            <a:ext cx="5851800" cy="828300"/>
          </a:xfrm>
          <a:prstGeom prst="roundRect">
            <a:avLst>
              <a:gd fmla="val 16667" name="adj"/>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rPr>
              <a:t>F</a:t>
            </a:r>
            <a:r>
              <a:rPr lang="en" sz="1200">
                <a:solidFill>
                  <a:schemeClr val="lt1"/>
                </a:solidFill>
              </a:rPr>
              <a:t>uture revenues from diversified portfolio and good positioning</a:t>
            </a:r>
            <a:r>
              <a:rPr lang="en" sz="1200">
                <a:solidFill>
                  <a:schemeClr val="lt1"/>
                </a:solidFill>
              </a:rPr>
              <a:t>       </a:t>
            </a:r>
            <a:endParaRPr sz="1200">
              <a:solidFill>
                <a:schemeClr val="lt1"/>
              </a:solidFill>
            </a:endParaRPr>
          </a:p>
        </p:txBody>
      </p:sp>
      <p:sp>
        <p:nvSpPr>
          <p:cNvPr id="477" name="Google Shape;477;p38"/>
          <p:cNvSpPr/>
          <p:nvPr/>
        </p:nvSpPr>
        <p:spPr>
          <a:xfrm>
            <a:off x="369600" y="2451200"/>
            <a:ext cx="5851800" cy="828300"/>
          </a:xfrm>
          <a:prstGeom prst="roundRect">
            <a:avLst>
              <a:gd fmla="val 16667" name="adj"/>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rPr>
              <a:t>N</a:t>
            </a:r>
            <a:r>
              <a:rPr lang="en" sz="1200">
                <a:solidFill>
                  <a:schemeClr val="lt1"/>
                </a:solidFill>
              </a:rPr>
              <a:t>avigate macroeconomic challenges and capitalizing tailwinds</a:t>
            </a:r>
            <a:r>
              <a:rPr lang="en" sz="1200">
                <a:solidFill>
                  <a:schemeClr val="lt1"/>
                </a:solidFill>
              </a:rPr>
              <a:t>          </a:t>
            </a:r>
            <a:endParaRPr sz="1200">
              <a:solidFill>
                <a:schemeClr val="lt1"/>
              </a:solidFill>
            </a:endParaRPr>
          </a:p>
        </p:txBody>
      </p:sp>
      <p:sp>
        <p:nvSpPr>
          <p:cNvPr id="478" name="Google Shape;478;p38"/>
          <p:cNvSpPr/>
          <p:nvPr/>
        </p:nvSpPr>
        <p:spPr>
          <a:xfrm>
            <a:off x="369600" y="3384550"/>
            <a:ext cx="5851800" cy="828300"/>
          </a:xfrm>
          <a:prstGeom prst="roundRect">
            <a:avLst>
              <a:gd fmla="val 16667" name="adj"/>
            </a:avLst>
          </a:prstGeom>
          <a:solidFill>
            <a:srgbClr val="006B6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rPr>
              <a:t>Past CAPEX paying off, future CAPEX setting in</a:t>
            </a:r>
            <a:endParaRPr sz="1200">
              <a:solidFill>
                <a:schemeClr val="lt1"/>
              </a:solidFill>
            </a:endParaRPr>
          </a:p>
        </p:txBody>
      </p:sp>
      <p:pic>
        <p:nvPicPr>
          <p:cNvPr id="479" name="Google Shape;479;p38"/>
          <p:cNvPicPr preferRelativeResize="0"/>
          <p:nvPr/>
        </p:nvPicPr>
        <p:blipFill>
          <a:blip r:embed="rId4">
            <a:alphaModFix/>
          </a:blip>
          <a:stretch>
            <a:fillRect/>
          </a:stretch>
        </p:blipFill>
        <p:spPr>
          <a:xfrm>
            <a:off x="6812038" y="1585787"/>
            <a:ext cx="1988333" cy="1491250"/>
          </a:xfrm>
          <a:prstGeom prst="rect">
            <a:avLst/>
          </a:prstGeom>
          <a:noFill/>
          <a:ln>
            <a:noFill/>
          </a:ln>
        </p:spPr>
      </p:pic>
      <p:pic>
        <p:nvPicPr>
          <p:cNvPr id="480" name="Google Shape;480;p38"/>
          <p:cNvPicPr preferRelativeResize="0"/>
          <p:nvPr/>
        </p:nvPicPr>
        <p:blipFill>
          <a:blip r:embed="rId5">
            <a:alphaModFix/>
          </a:blip>
          <a:stretch>
            <a:fillRect/>
          </a:stretch>
        </p:blipFill>
        <p:spPr>
          <a:xfrm>
            <a:off x="445809" y="2594438"/>
            <a:ext cx="541800" cy="541825"/>
          </a:xfrm>
          <a:prstGeom prst="rect">
            <a:avLst/>
          </a:prstGeom>
          <a:noFill/>
          <a:ln>
            <a:noFill/>
          </a:ln>
        </p:spPr>
      </p:pic>
      <p:pic>
        <p:nvPicPr>
          <p:cNvPr id="481" name="Google Shape;481;p38"/>
          <p:cNvPicPr preferRelativeResize="0"/>
          <p:nvPr/>
        </p:nvPicPr>
        <p:blipFill>
          <a:blip r:embed="rId6">
            <a:alphaModFix/>
          </a:blip>
          <a:stretch>
            <a:fillRect/>
          </a:stretch>
        </p:blipFill>
        <p:spPr>
          <a:xfrm>
            <a:off x="445800" y="1667261"/>
            <a:ext cx="541800" cy="541800"/>
          </a:xfrm>
          <a:prstGeom prst="rect">
            <a:avLst/>
          </a:prstGeom>
          <a:noFill/>
          <a:ln>
            <a:noFill/>
          </a:ln>
        </p:spPr>
      </p:pic>
      <p:pic>
        <p:nvPicPr>
          <p:cNvPr id="482" name="Google Shape;482;p38"/>
          <p:cNvPicPr preferRelativeResize="0"/>
          <p:nvPr/>
        </p:nvPicPr>
        <p:blipFill>
          <a:blip r:embed="rId7">
            <a:alphaModFix/>
          </a:blip>
          <a:stretch>
            <a:fillRect/>
          </a:stretch>
        </p:blipFill>
        <p:spPr>
          <a:xfrm>
            <a:off x="469125" y="3521638"/>
            <a:ext cx="495150" cy="495150"/>
          </a:xfrm>
          <a:prstGeom prst="rect">
            <a:avLst/>
          </a:prstGeom>
          <a:noFill/>
          <a:ln>
            <a:noFill/>
          </a:ln>
        </p:spPr>
      </p:pic>
      <p:pic>
        <p:nvPicPr>
          <p:cNvPr id="483" name="Google Shape;483;p38"/>
          <p:cNvPicPr preferRelativeResize="0"/>
          <p:nvPr/>
        </p:nvPicPr>
        <p:blipFill>
          <a:blip r:embed="rId8">
            <a:alphaModFix/>
          </a:blip>
          <a:stretch>
            <a:fillRect/>
          </a:stretch>
        </p:blipFill>
        <p:spPr>
          <a:xfrm>
            <a:off x="62825" y="4548600"/>
            <a:ext cx="8859750" cy="671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39"/>
          <p:cNvSpPr txBox="1"/>
          <p:nvPr>
            <p:ph type="title"/>
          </p:nvPr>
        </p:nvSpPr>
        <p:spPr>
          <a:xfrm>
            <a:off x="-592475" y="143600"/>
            <a:ext cx="3644400" cy="47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000">
                <a:solidFill>
                  <a:srgbClr val="006B6E"/>
                </a:solidFill>
              </a:rPr>
              <a:t>Appendix</a:t>
            </a:r>
            <a:endParaRPr b="1" sz="3000">
              <a:solidFill>
                <a:srgbClr val="006B6E"/>
              </a:solidFill>
            </a:endParaRPr>
          </a:p>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0"/>
          <p:cNvSpPr txBox="1"/>
          <p:nvPr>
            <p:ph type="title"/>
          </p:nvPr>
        </p:nvSpPr>
        <p:spPr>
          <a:xfrm>
            <a:off x="233866" y="-6"/>
            <a:ext cx="8520600" cy="23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1000"/>
              <a:t>Assumptions</a:t>
            </a:r>
            <a:endParaRPr b="1" sz="800"/>
          </a:p>
        </p:txBody>
      </p:sp>
      <p:pic>
        <p:nvPicPr>
          <p:cNvPr id="494" name="Google Shape;494;p40" title="Cathay-Pacific-Logo-500x281.png"/>
          <p:cNvPicPr preferRelativeResize="0"/>
          <p:nvPr/>
        </p:nvPicPr>
        <p:blipFill rotWithShape="1">
          <a:blip r:embed="rId3">
            <a:alphaModFix/>
          </a:blip>
          <a:srcRect b="0" l="0" r="0" t="0"/>
          <a:stretch/>
        </p:blipFill>
        <p:spPr>
          <a:xfrm>
            <a:off x="7681825" y="-201053"/>
            <a:ext cx="1308025" cy="735100"/>
          </a:xfrm>
          <a:prstGeom prst="rect">
            <a:avLst/>
          </a:prstGeom>
          <a:noFill/>
          <a:ln>
            <a:noFill/>
          </a:ln>
        </p:spPr>
      </p:pic>
      <p:graphicFrame>
        <p:nvGraphicFramePr>
          <p:cNvPr id="495" name="Google Shape;495;p40"/>
          <p:cNvGraphicFramePr/>
          <p:nvPr/>
        </p:nvGraphicFramePr>
        <p:xfrm>
          <a:off x="130913" y="418175"/>
          <a:ext cx="3000000" cy="3000000"/>
        </p:xfrm>
        <a:graphic>
          <a:graphicData uri="http://schemas.openxmlformats.org/drawingml/2006/table">
            <a:tbl>
              <a:tblPr>
                <a:noFill/>
                <a:tableStyleId>{A95E15FD-6920-4336-B1CB-0821B9A9096C}</a:tableStyleId>
              </a:tblPr>
              <a:tblGrid>
                <a:gridCol w="2936150"/>
                <a:gridCol w="3373025"/>
                <a:gridCol w="2499250"/>
              </a:tblGrid>
              <a:tr h="1585000">
                <a:tc>
                  <a:txBody>
                    <a:bodyPr/>
                    <a:lstStyle/>
                    <a:p>
                      <a:pPr indent="0" lvl="0" marL="0" rtl="0" algn="l">
                        <a:lnSpc>
                          <a:spcPct val="115000"/>
                        </a:lnSpc>
                        <a:spcBef>
                          <a:spcPts val="1200"/>
                        </a:spcBef>
                        <a:spcAft>
                          <a:spcPts val="1200"/>
                        </a:spcAft>
                        <a:buNone/>
                      </a:pPr>
                      <a:r>
                        <a:rPr lang="en" sz="500"/>
                        <a:t>Passenger Revenue</a:t>
                      </a:r>
                      <a:endParaRPr sz="500"/>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800"/>
                        <a:t>[(new RPK * new Yield * new Load Factor) / (old RPK * old Yield * old Load Factor)] - 1</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Value arrived: 12% revenue growth</a:t>
                      </a:r>
                      <a:endParaRPr sz="800"/>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600"/>
                        <a:t>Load Factor: Industry’s load factor stands at about 70% (IATA) -&gt; Cathay is currently at 83.2% at similar levels as pre-pandemic. RPK &amp; ASK are likely to rise in lock steps. Hence, our team are of the view of a marginal fall in the numbers even as revenue, though expected to rise, are facing macroeconomic uncertainties mentioned while the strategic expansion and new locations meant distance covered is likely to rise.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RPK: Management guidance of a YTD increase of about 27% and passenger yield decreased by 12%. We expect RPK to be higher due to the greater number of travel destinations and partnerships opening up and passenger yield to remain similar or with slight improvements due to the very same reason and that revenue would not be able to rise exponentially faster than the distance travelled and paying passenger demand.</a:t>
                      </a:r>
                      <a:endParaRPr sz="600"/>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42450">
                <a:tc>
                  <a:txBody>
                    <a:bodyPr/>
                    <a:lstStyle/>
                    <a:p>
                      <a:pPr indent="0" lvl="0" marL="0" rtl="0" algn="l">
                        <a:spcBef>
                          <a:spcPts val="0"/>
                        </a:spcBef>
                        <a:spcAft>
                          <a:spcPts val="0"/>
                        </a:spcAft>
                        <a:buNone/>
                      </a:pPr>
                      <a:r>
                        <a:rPr lang="en" sz="500"/>
                        <a:t>Freight / Cargo Revenue</a:t>
                      </a:r>
                      <a:endParaRPr sz="500"/>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700">
                          <a:latin typeface="Calibri"/>
                          <a:ea typeface="Calibri"/>
                          <a:cs typeface="Calibri"/>
                          <a:sym typeface="Calibri"/>
                        </a:rPr>
                        <a:t>[(expected new AFTK * expected new Cargo Yield * expected new Cargo Load Factor) / (old AFTK * old Cargo Yield * old Cargo Load Factor)] - 1</a:t>
                      </a:r>
                      <a:endParaRPr sz="700">
                        <a:latin typeface="Calibri"/>
                        <a:ea typeface="Calibri"/>
                        <a:cs typeface="Calibri"/>
                        <a:sym typeface="Calibri"/>
                      </a:endParaRPr>
                    </a:p>
                    <a:p>
                      <a:pPr indent="0" lvl="0" marL="0" rtl="0" algn="l">
                        <a:spcBef>
                          <a:spcPts val="0"/>
                        </a:spcBef>
                        <a:spcAft>
                          <a:spcPts val="0"/>
                        </a:spcAft>
                        <a:buNone/>
                      </a:pPr>
                      <a:r>
                        <a:t/>
                      </a:r>
                      <a:endParaRPr sz="700">
                        <a:latin typeface="Calibri"/>
                        <a:ea typeface="Calibri"/>
                        <a:cs typeface="Calibri"/>
                        <a:sym typeface="Calibri"/>
                      </a:endParaRPr>
                    </a:p>
                    <a:p>
                      <a:pPr indent="0" lvl="0" marL="0" rtl="0" algn="l">
                        <a:spcBef>
                          <a:spcPts val="0"/>
                        </a:spcBef>
                        <a:spcAft>
                          <a:spcPts val="0"/>
                        </a:spcAft>
                        <a:buNone/>
                      </a:pPr>
                      <a:r>
                        <a:rPr lang="en" sz="700">
                          <a:latin typeface="Calibri"/>
                          <a:ea typeface="Calibri"/>
                          <a:cs typeface="Calibri"/>
                          <a:sym typeface="Calibri"/>
                        </a:rPr>
                        <a:t>9.5% Cargo revenue is derived from this formula</a:t>
                      </a:r>
                      <a:endParaRPr sz="700">
                        <a:latin typeface="Calibri"/>
                        <a:ea typeface="Calibri"/>
                        <a:cs typeface="Calibri"/>
                        <a:sym typeface="Calibri"/>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8300">
                <a:tc>
                  <a:txBody>
                    <a:bodyPr/>
                    <a:lstStyle/>
                    <a:p>
                      <a:pPr indent="0" lvl="0" marL="0" rtl="0" algn="l">
                        <a:spcBef>
                          <a:spcPts val="0"/>
                        </a:spcBef>
                        <a:spcAft>
                          <a:spcPts val="0"/>
                        </a:spcAft>
                        <a:buNone/>
                      </a:pPr>
                      <a:r>
                        <a:rPr lang="en" sz="500"/>
                        <a:t>Catering &amp; Other Services Revenue</a:t>
                      </a:r>
                      <a:endParaRPr sz="500"/>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700"/>
                        <a:t>No other information and guidance provided and hence is assumed to be straight lined over the next few years</a:t>
                      </a:r>
                      <a:endParaRPr sz="700"/>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149325">
                <a:tc>
                  <a:txBody>
                    <a:bodyPr/>
                    <a:lstStyle/>
                    <a:p>
                      <a:pPr indent="0" lvl="0" marL="0" rtl="0" algn="l">
                        <a:spcBef>
                          <a:spcPts val="0"/>
                        </a:spcBef>
                        <a:spcAft>
                          <a:spcPts val="0"/>
                        </a:spcAft>
                        <a:buNone/>
                      </a:pPr>
                      <a:r>
                        <a:rPr lang="en" sz="500"/>
                        <a:t>OPEX - Staff Costs</a:t>
                      </a:r>
                      <a:endParaRPr sz="500"/>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600"/>
                        <a:t>Fuel costs are well declining due to modern fleet and good hedge of future oil prices will offset the likely increase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b="1" lang="en" sz="600"/>
                        <a:t>Staff: Staff costs are likely to increase even as management announced to increase jobs by another 4000 over the coming years</a:t>
                      </a:r>
                      <a:endParaRPr b="1"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IATA projected that labour costs will be about 7.6% which we expect to normalize off to historical cost as productivity gains due to digitalization is an aspect Cathay is embarking on.</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https://www.iata.org/en/pressroom/2024-releases/2024-12-10-01/#:~:text=The%20largest%20of%20the%20non,4%25%20to%203.3%20million%20people.</a:t>
                      </a:r>
                      <a:endParaRPr sz="600"/>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050100">
                <a:tc>
                  <a:txBody>
                    <a:bodyPr/>
                    <a:lstStyle/>
                    <a:p>
                      <a:pPr indent="0" lvl="0" marL="0" rtl="0" algn="l">
                        <a:spcBef>
                          <a:spcPts val="0"/>
                        </a:spcBef>
                        <a:spcAft>
                          <a:spcPts val="0"/>
                        </a:spcAft>
                        <a:buNone/>
                      </a:pPr>
                      <a:r>
                        <a:rPr lang="en" sz="500"/>
                        <a:t>OPEX  - Oil costs</a:t>
                      </a:r>
                      <a:endParaRPr sz="500"/>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700"/>
                        <a:t>Fuel: Fuel efficiency with the new fleets + favourable oil economics + Less hedging costs offsetted by more routes + planes -&gt; </a:t>
                      </a:r>
                      <a:r>
                        <a:rPr lang="en" sz="700" u="sng">
                          <a:solidFill>
                            <a:srgbClr val="1155CC"/>
                          </a:solidFill>
                          <a:hlinkClick r:id="rId4">
                            <a:extLst>
                              <a:ext uri="{A12FA001-AC4F-418D-AE19-62706E023703}">
                                <ahyp:hlinkClr val="tx"/>
                              </a:ext>
                            </a:extLst>
                          </a:hlinkClick>
                        </a:rPr>
                        <a:t>https://www.iata.org/en/pressroom/2024-releases/2024-12-10-01/#:~:text=The%20largest%20of%20the%20non,4%25%20to%203.3%20million%20people</a:t>
                      </a:r>
                      <a:r>
                        <a:rPr lang="en" sz="700"/>
                        <a:t>. Its fuel demand growth is expected to be about 7% and supply by approximately 5% -&gt; 1% net (IATA  &amp; OPIS)</a:t>
                      </a:r>
                      <a:endParaRPr sz="700"/>
                    </a:p>
                    <a:p>
                      <a:pPr indent="0" lvl="0" marL="0" rtl="0" algn="l">
                        <a:spcBef>
                          <a:spcPts val="0"/>
                        </a:spcBef>
                        <a:spcAft>
                          <a:spcPts val="0"/>
                        </a:spcAft>
                        <a:buNone/>
                      </a:pPr>
                      <a:r>
                        <a:rPr lang="en" sz="700" u="sng">
                          <a:solidFill>
                            <a:srgbClr val="1155CC"/>
                          </a:solidFill>
                          <a:hlinkClick r:id="rId5">
                            <a:extLst>
                              <a:ext uri="{A12FA001-AC4F-418D-AE19-62706E023703}">
                                <ahyp:hlinkClr val="tx"/>
                              </a:ext>
                            </a:extLst>
                          </a:hlinkClick>
                        </a:rPr>
                        <a:t>https://www.opisnet.com/blog/2025-likely-to-bring-lower-jet-fuel-prices-higher-demand/</a:t>
                      </a:r>
                      <a:endParaRPr sz="700"/>
                    </a:p>
                    <a:p>
                      <a:pPr indent="0" lvl="0" marL="0" rtl="0" algn="l">
                        <a:spcBef>
                          <a:spcPts val="0"/>
                        </a:spcBef>
                        <a:spcAft>
                          <a:spcPts val="0"/>
                        </a:spcAft>
                        <a:buNone/>
                      </a:pPr>
                      <a:r>
                        <a:t/>
                      </a:r>
                      <a:endParaRPr sz="600"/>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41"/>
          <p:cNvPicPr preferRelativeResize="0"/>
          <p:nvPr/>
        </p:nvPicPr>
        <p:blipFill rotWithShape="1">
          <a:blip r:embed="rId3">
            <a:alphaModFix/>
          </a:blip>
          <a:srcRect b="0" l="0" r="0" t="0"/>
          <a:stretch/>
        </p:blipFill>
        <p:spPr>
          <a:xfrm>
            <a:off x="154044" y="1867807"/>
            <a:ext cx="3414245" cy="1407877"/>
          </a:xfrm>
          <a:prstGeom prst="rect">
            <a:avLst/>
          </a:prstGeom>
          <a:noFill/>
          <a:ln>
            <a:noFill/>
          </a:ln>
        </p:spPr>
      </p:pic>
      <p:pic>
        <p:nvPicPr>
          <p:cNvPr id="501" name="Google Shape;501;p41"/>
          <p:cNvPicPr preferRelativeResize="0"/>
          <p:nvPr/>
        </p:nvPicPr>
        <p:blipFill rotWithShape="1">
          <a:blip r:embed="rId4">
            <a:alphaModFix/>
          </a:blip>
          <a:srcRect b="0" l="0" r="0" t="0"/>
          <a:stretch/>
        </p:blipFill>
        <p:spPr>
          <a:xfrm>
            <a:off x="3885171" y="1836530"/>
            <a:ext cx="5009397" cy="1812545"/>
          </a:xfrm>
          <a:prstGeom prst="rect">
            <a:avLst/>
          </a:prstGeom>
          <a:noFill/>
          <a:ln>
            <a:noFill/>
          </a:ln>
        </p:spPr>
      </p:pic>
      <p:sp>
        <p:nvSpPr>
          <p:cNvPr id="502" name="Google Shape;502;p41"/>
          <p:cNvSpPr txBox="1"/>
          <p:nvPr>
            <p:ph type="title"/>
          </p:nvPr>
        </p:nvSpPr>
        <p:spPr>
          <a:xfrm>
            <a:off x="250066" y="116694"/>
            <a:ext cx="8520600" cy="23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1000"/>
              <a:t>Beta Calculation</a:t>
            </a:r>
            <a:endParaRPr b="1" sz="800"/>
          </a:p>
        </p:txBody>
      </p:sp>
      <p:sp>
        <p:nvSpPr>
          <p:cNvPr id="503" name="Google Shape;503;p41"/>
          <p:cNvSpPr txBox="1"/>
          <p:nvPr/>
        </p:nvSpPr>
        <p:spPr>
          <a:xfrm>
            <a:off x="200864" y="3544415"/>
            <a:ext cx="8693700" cy="1507200"/>
          </a:xfrm>
          <a:prstGeom prst="rect">
            <a:avLst/>
          </a:prstGeom>
          <a:noFill/>
          <a:ln>
            <a:noFill/>
          </a:ln>
        </p:spPr>
        <p:txBody>
          <a:bodyPr anchorCtr="0" anchor="t" bIns="91425" lIns="91425" spcFirstLastPara="1" rIns="91425" wrap="square" tIns="91425">
            <a:normAutofit lnSpcReduction="20000"/>
          </a:bodyPr>
          <a:lstStyle/>
          <a:p>
            <a:pPr indent="0" lvl="0" marL="0" marR="0" rtl="0" algn="just">
              <a:lnSpc>
                <a:spcPct val="100000"/>
              </a:lnSpc>
              <a:spcBef>
                <a:spcPts val="0"/>
              </a:spcBef>
              <a:spcAft>
                <a:spcPts val="0"/>
              </a:spcAft>
              <a:buClr>
                <a:schemeClr val="dk1"/>
              </a:buClr>
              <a:buSzPts val="1070"/>
              <a:buFont typeface="Arial"/>
              <a:buNone/>
            </a:pPr>
            <a:r>
              <a:rPr b="0" i="0" lang="en" sz="1000" u="none" cap="none" strike="noStrike">
                <a:solidFill>
                  <a:schemeClr val="dk1"/>
                </a:solidFill>
                <a:latin typeface="Arial"/>
                <a:ea typeface="Arial"/>
                <a:cs typeface="Arial"/>
                <a:sym typeface="Arial"/>
              </a:rPr>
              <a:t>Cathay’s beta was calculated using:</a:t>
            </a:r>
            <a:endParaRPr/>
          </a:p>
          <a:p>
            <a:pPr indent="-176547" lvl="0" marL="179999" marR="0" rtl="0" algn="just">
              <a:lnSpc>
                <a:spcPct val="100000"/>
              </a:lnSpc>
              <a:spcBef>
                <a:spcPts val="0"/>
              </a:spcBef>
              <a:spcAft>
                <a:spcPts val="0"/>
              </a:spcAft>
              <a:buClr>
                <a:schemeClr val="dk1"/>
              </a:buClr>
              <a:buSzPts val="1070"/>
              <a:buFont typeface="Arial"/>
              <a:buChar char="•"/>
            </a:pPr>
            <a:r>
              <a:rPr b="1" i="0" lang="en" sz="1000" u="none" cap="none" strike="noStrike">
                <a:solidFill>
                  <a:schemeClr val="dk1"/>
                </a:solidFill>
                <a:latin typeface="Arial"/>
                <a:ea typeface="Arial"/>
                <a:cs typeface="Arial"/>
                <a:sym typeface="Arial"/>
              </a:rPr>
              <a:t>Linear regression: </a:t>
            </a:r>
            <a:r>
              <a:rPr lang="en" sz="1000">
                <a:solidFill>
                  <a:schemeClr val="dk1"/>
                </a:solidFill>
              </a:rPr>
              <a:t>The primary input was a beta of 0.47, derived from a 10-year regression of Cathay’s returns against the Hang Seng Index. This beta was viewed as the most accurate reflection of Cathay’s market risk. Given its reliability, while also accounting for the pandemic’s impact on the airline industry, it was assigned with a weight of 70%.</a:t>
            </a:r>
            <a:endParaRPr/>
          </a:p>
          <a:p>
            <a:pPr indent="-176547" lvl="0" marL="179999" marR="0" rtl="0" algn="just">
              <a:lnSpc>
                <a:spcPct val="100000"/>
              </a:lnSpc>
              <a:spcBef>
                <a:spcPts val="0"/>
              </a:spcBef>
              <a:spcAft>
                <a:spcPts val="0"/>
              </a:spcAft>
              <a:buClr>
                <a:schemeClr val="dk1"/>
              </a:buClr>
              <a:buSzPts val="1070"/>
              <a:buFont typeface="Arial"/>
              <a:buChar char="•"/>
            </a:pPr>
            <a:r>
              <a:rPr b="1" i="0" lang="en" sz="1000" u="none" cap="none" strike="noStrike">
                <a:solidFill>
                  <a:schemeClr val="dk1"/>
                </a:solidFill>
                <a:latin typeface="Arial"/>
                <a:ea typeface="Arial"/>
                <a:cs typeface="Arial"/>
                <a:sym typeface="Arial"/>
              </a:rPr>
              <a:t>Peers: </a:t>
            </a:r>
            <a:r>
              <a:rPr b="0" i="0" lang="en" sz="1000" u="none" cap="none" strike="noStrike">
                <a:solidFill>
                  <a:schemeClr val="dk1"/>
                </a:solidFill>
                <a:latin typeface="Arial"/>
                <a:ea typeface="Arial"/>
                <a:cs typeface="Arial"/>
                <a:sym typeface="Arial"/>
              </a:rPr>
              <a:t>We also used a peer-based beta, calculated from comparable airlines in the </a:t>
            </a:r>
            <a:r>
              <a:rPr lang="en" sz="1000">
                <a:solidFill>
                  <a:schemeClr val="dk1"/>
                </a:solidFill>
              </a:rPr>
              <a:t>same </a:t>
            </a:r>
            <a:r>
              <a:rPr b="0" i="0" lang="en" sz="1000" u="none" cap="none" strike="noStrike">
                <a:solidFill>
                  <a:schemeClr val="dk1"/>
                </a:solidFill>
                <a:latin typeface="Arial"/>
                <a:ea typeface="Arial"/>
                <a:cs typeface="Arial"/>
                <a:sym typeface="Arial"/>
              </a:rPr>
              <a:t>region with similar market capitalizations. These peer betas were unlevered, and then releveled using Cathay’s own D/E ratio. Although useful for benchmarking, peer betas are less precise due to business model differences and were therefore assigned a moderate weight of 15%.</a:t>
            </a:r>
            <a:endParaRPr/>
          </a:p>
          <a:p>
            <a:pPr indent="-176547" lvl="0" marL="179999" marR="0" rtl="0" algn="just">
              <a:lnSpc>
                <a:spcPct val="100000"/>
              </a:lnSpc>
              <a:spcBef>
                <a:spcPts val="0"/>
              </a:spcBef>
              <a:spcAft>
                <a:spcPts val="0"/>
              </a:spcAft>
              <a:buClr>
                <a:schemeClr val="dk1"/>
              </a:buClr>
              <a:buSzPts val="1070"/>
              <a:buFont typeface="Arial"/>
              <a:buChar char="•"/>
            </a:pPr>
            <a:r>
              <a:rPr b="1" i="0" lang="en" sz="1000" u="none" cap="none" strike="noStrike">
                <a:solidFill>
                  <a:schemeClr val="dk1"/>
                </a:solidFill>
                <a:latin typeface="Arial"/>
                <a:ea typeface="Arial"/>
                <a:cs typeface="Arial"/>
                <a:sym typeface="Arial"/>
              </a:rPr>
              <a:t>Beta from Yahoo Finance: </a:t>
            </a:r>
            <a:r>
              <a:rPr b="0" i="0" lang="en" sz="1000" u="none" cap="none" strike="noStrike">
                <a:solidFill>
                  <a:schemeClr val="dk1"/>
                </a:solidFill>
                <a:latin typeface="Arial"/>
                <a:ea typeface="Arial"/>
                <a:cs typeface="Arial"/>
                <a:sym typeface="Arial"/>
              </a:rPr>
              <a:t>Finally, we included the 5-year monthly beta from Yahoo Finance, a commonly used source </a:t>
            </a:r>
            <a:r>
              <a:rPr lang="en" sz="1000">
                <a:solidFill>
                  <a:schemeClr val="dk1"/>
                </a:solidFill>
              </a:rPr>
              <a:t>in both industry and academic research.</a:t>
            </a:r>
            <a:r>
              <a:rPr b="0" i="0" lang="en" sz="1000" u="none" cap="none" strike="noStrike">
                <a:solidFill>
                  <a:schemeClr val="dk1"/>
                </a:solidFill>
                <a:latin typeface="Arial"/>
                <a:ea typeface="Arial"/>
                <a:cs typeface="Arial"/>
                <a:sym typeface="Arial"/>
              </a:rPr>
              <a:t> </a:t>
            </a:r>
            <a:r>
              <a:rPr lang="en" sz="1000">
                <a:solidFill>
                  <a:schemeClr val="dk1"/>
                </a:solidFill>
              </a:rPr>
              <a:t>While reliable, its methodology is not fully transparent and may not capture regional market dynamics. As a result, it was assigned a conservative weight of 15%.</a:t>
            </a:r>
            <a:endParaRPr b="0" i="0" sz="1100" u="none" cap="none" strike="noStrike">
              <a:solidFill>
                <a:schemeClr val="dk1"/>
              </a:solidFill>
              <a:latin typeface="Arial"/>
              <a:ea typeface="Arial"/>
              <a:cs typeface="Arial"/>
              <a:sym typeface="Arial"/>
            </a:endParaRPr>
          </a:p>
        </p:txBody>
      </p:sp>
      <p:pic>
        <p:nvPicPr>
          <p:cNvPr id="504" name="Google Shape;504;p41" title="Cathay-Pacific-Logo-500x281.png"/>
          <p:cNvPicPr preferRelativeResize="0"/>
          <p:nvPr/>
        </p:nvPicPr>
        <p:blipFill rotWithShape="1">
          <a:blip r:embed="rId5">
            <a:alphaModFix/>
          </a:blip>
          <a:srcRect b="0" l="0" r="0" t="0"/>
          <a:stretch/>
        </p:blipFill>
        <p:spPr>
          <a:xfrm>
            <a:off x="7657525" y="-49628"/>
            <a:ext cx="1308025" cy="735100"/>
          </a:xfrm>
          <a:prstGeom prst="rect">
            <a:avLst/>
          </a:prstGeom>
          <a:noFill/>
          <a:ln>
            <a:noFill/>
          </a:ln>
        </p:spPr>
      </p:pic>
      <p:pic>
        <p:nvPicPr>
          <p:cNvPr id="505" name="Google Shape;505;p41"/>
          <p:cNvPicPr preferRelativeResize="0"/>
          <p:nvPr/>
        </p:nvPicPr>
        <p:blipFill>
          <a:blip r:embed="rId6">
            <a:alphaModFix/>
          </a:blip>
          <a:stretch>
            <a:fillRect/>
          </a:stretch>
        </p:blipFill>
        <p:spPr>
          <a:xfrm>
            <a:off x="341625" y="1083562"/>
            <a:ext cx="7443226" cy="677850"/>
          </a:xfrm>
          <a:prstGeom prst="rect">
            <a:avLst/>
          </a:prstGeom>
          <a:noFill/>
          <a:ln>
            <a:noFill/>
          </a:ln>
        </p:spPr>
      </p:pic>
      <p:pic>
        <p:nvPicPr>
          <p:cNvPr id="506" name="Google Shape;506;p41"/>
          <p:cNvPicPr preferRelativeResize="0"/>
          <p:nvPr/>
        </p:nvPicPr>
        <p:blipFill>
          <a:blip r:embed="rId7">
            <a:alphaModFix/>
          </a:blip>
          <a:stretch>
            <a:fillRect/>
          </a:stretch>
        </p:blipFill>
        <p:spPr>
          <a:xfrm>
            <a:off x="341625" y="393012"/>
            <a:ext cx="2798477" cy="6500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5" title="Cathay-Pacific-Logo-500x281.png"/>
          <p:cNvPicPr preferRelativeResize="0"/>
          <p:nvPr/>
        </p:nvPicPr>
        <p:blipFill>
          <a:blip r:embed="rId3">
            <a:alphaModFix/>
          </a:blip>
          <a:stretch>
            <a:fillRect/>
          </a:stretch>
        </p:blipFill>
        <p:spPr>
          <a:xfrm>
            <a:off x="7683575" y="-90603"/>
            <a:ext cx="1308025" cy="735100"/>
          </a:xfrm>
          <a:prstGeom prst="rect">
            <a:avLst/>
          </a:prstGeom>
          <a:noFill/>
          <a:ln>
            <a:noFill/>
          </a:ln>
        </p:spPr>
      </p:pic>
      <p:sp>
        <p:nvSpPr>
          <p:cNvPr id="83" name="Google Shape;83;p15"/>
          <p:cNvSpPr txBox="1"/>
          <p:nvPr>
            <p:ph type="title"/>
          </p:nvPr>
        </p:nvSpPr>
        <p:spPr>
          <a:xfrm>
            <a:off x="226775" y="162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006B6E"/>
                </a:solidFill>
              </a:rPr>
              <a:t>Brief History</a:t>
            </a:r>
            <a:endParaRPr sz="1700">
              <a:solidFill>
                <a:srgbClr val="006B6E"/>
              </a:solidFill>
            </a:endParaRPr>
          </a:p>
        </p:txBody>
      </p:sp>
      <p:pic>
        <p:nvPicPr>
          <p:cNvPr id="84" name="Google Shape;84;p15"/>
          <p:cNvPicPr preferRelativeResize="0"/>
          <p:nvPr/>
        </p:nvPicPr>
        <p:blipFill>
          <a:blip r:embed="rId4">
            <a:alphaModFix/>
          </a:blip>
          <a:stretch>
            <a:fillRect/>
          </a:stretch>
        </p:blipFill>
        <p:spPr>
          <a:xfrm>
            <a:off x="821350" y="605325"/>
            <a:ext cx="7462626" cy="4011425"/>
          </a:xfrm>
          <a:prstGeom prst="rect">
            <a:avLst/>
          </a:prstGeom>
          <a:noFill/>
          <a:ln>
            <a:noFill/>
          </a:ln>
        </p:spPr>
      </p:pic>
      <p:pic>
        <p:nvPicPr>
          <p:cNvPr id="85" name="Google Shape;85;p15"/>
          <p:cNvPicPr preferRelativeResize="0"/>
          <p:nvPr/>
        </p:nvPicPr>
        <p:blipFill>
          <a:blip r:embed="rId5">
            <a:alphaModFix/>
          </a:blip>
          <a:stretch>
            <a:fillRect/>
          </a:stretch>
        </p:blipFill>
        <p:spPr>
          <a:xfrm>
            <a:off x="0" y="4502968"/>
            <a:ext cx="9144001" cy="7095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2"/>
          <p:cNvSpPr txBox="1"/>
          <p:nvPr>
            <p:ph type="title"/>
          </p:nvPr>
        </p:nvSpPr>
        <p:spPr>
          <a:xfrm>
            <a:off x="347206" y="148715"/>
            <a:ext cx="8520600" cy="23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1000"/>
              <a:t>Market Risk Premium</a:t>
            </a:r>
            <a:endParaRPr b="1" sz="800"/>
          </a:p>
        </p:txBody>
      </p:sp>
      <p:sp>
        <p:nvSpPr>
          <p:cNvPr id="512" name="Google Shape;512;p42"/>
          <p:cNvSpPr txBox="1"/>
          <p:nvPr/>
        </p:nvSpPr>
        <p:spPr>
          <a:xfrm>
            <a:off x="138546" y="3329669"/>
            <a:ext cx="8693700" cy="1507200"/>
          </a:xfrm>
          <a:prstGeom prst="rect">
            <a:avLst/>
          </a:prstGeom>
          <a:noFill/>
          <a:ln>
            <a:noFill/>
          </a:ln>
        </p:spPr>
        <p:txBody>
          <a:bodyPr anchorCtr="0" anchor="t" bIns="91425" lIns="91425" spcFirstLastPara="1" rIns="91425" wrap="square" tIns="91425">
            <a:normAutofit lnSpcReduction="10000"/>
          </a:bodyPr>
          <a:lstStyle/>
          <a:p>
            <a:pPr indent="0" lvl="0" marL="0" marR="0" rtl="0" algn="just">
              <a:lnSpc>
                <a:spcPct val="100000"/>
              </a:lnSpc>
              <a:spcBef>
                <a:spcPts val="0"/>
              </a:spcBef>
              <a:spcAft>
                <a:spcPts val="0"/>
              </a:spcAft>
              <a:buClr>
                <a:schemeClr val="dk1"/>
              </a:buClr>
              <a:buSzPts val="990"/>
              <a:buFont typeface="Arial"/>
              <a:buNone/>
            </a:pPr>
            <a:r>
              <a:rPr b="0" i="0" lang="en" sz="1000" u="none" cap="none" strike="noStrike">
                <a:solidFill>
                  <a:schemeClr val="dk1"/>
                </a:solidFill>
                <a:latin typeface="Arial"/>
                <a:ea typeface="Arial"/>
                <a:cs typeface="Arial"/>
                <a:sym typeface="Arial"/>
              </a:rPr>
              <a:t>We calculated the MRP for Hong Kong by using 10 year’s Hang Seng Index return and risk free rate from Hong Kong Government 10 year Bond. But we got a negative MRP.  Since CAPM valuation assumes that investors require extra return for taking risk. Negative market risk premium can not be used in CAPM valuation because it indicates that investors expect the market to perform worse than risk-free assets, which </a:t>
            </a:r>
            <a:r>
              <a:rPr lang="en" sz="1000">
                <a:solidFill>
                  <a:schemeClr val="dk1"/>
                </a:solidFill>
              </a:rPr>
              <a:t>is not in line with </a:t>
            </a:r>
            <a:r>
              <a:rPr b="0" i="0" lang="en" sz="1000" u="none" cap="none" strike="noStrike">
                <a:solidFill>
                  <a:schemeClr val="dk1"/>
                </a:solidFill>
                <a:latin typeface="Arial"/>
                <a:ea typeface="Arial"/>
                <a:cs typeface="Arial"/>
                <a:sym typeface="Arial"/>
              </a:rPr>
              <a:t>the basic principle of investing. Thus, we took the Implied Market Risk Premium (IMRP) from </a:t>
            </a:r>
            <a:r>
              <a:rPr b="0" i="0" lang="en" sz="1000" u="sng" cap="none" strike="noStrike">
                <a:solidFill>
                  <a:schemeClr val="dk1"/>
                </a:solidFill>
                <a:latin typeface="Arial"/>
                <a:ea typeface="Arial"/>
                <a:cs typeface="Arial"/>
                <a:sym typeface="Arial"/>
                <a:hlinkClick r:id="rId3">
                  <a:extLst>
                    <a:ext uri="{A12FA001-AC4F-418D-AE19-62706E023703}">
                      <ahyp:hlinkClr val="tx"/>
                    </a:ext>
                  </a:extLst>
                </a:hlinkClick>
              </a:rPr>
              <a:t>http://www.market-risk-premia.com/</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990"/>
              <a:buFont typeface="Arial"/>
              <a:buNone/>
            </a:pPr>
            <a:r>
              <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990"/>
              <a:buFont typeface="Arial"/>
              <a:buNone/>
            </a:pPr>
            <a:r>
              <a:rPr lang="en" sz="1000">
                <a:solidFill>
                  <a:schemeClr val="dk1"/>
                </a:solidFill>
              </a:rPr>
              <a:t>Considering the volatility of Hong Kong market in the past 10 years</a:t>
            </a:r>
            <a:r>
              <a:rPr b="0" i="0" lang="en" sz="1000" u="none" cap="none" strike="noStrike">
                <a:solidFill>
                  <a:schemeClr val="dk1"/>
                </a:solidFill>
                <a:latin typeface="Arial"/>
                <a:ea typeface="Arial"/>
                <a:cs typeface="Arial"/>
                <a:sym typeface="Arial"/>
              </a:rPr>
              <a:t>, relying on just one type of MRP can lead to inaccurate valuations. To balance this, we use a blended approach by giving 70% weight to the historical MRP, which reflects long-term average expected returns, and 30% to the forward-looking (implied) MRP, which reflects current market expectations. This method </a:t>
            </a:r>
            <a:r>
              <a:rPr lang="en" sz="1000">
                <a:solidFill>
                  <a:schemeClr val="dk1"/>
                </a:solidFill>
              </a:rPr>
              <a:t>helping to account for both stability and current market conditions. It </a:t>
            </a:r>
            <a:r>
              <a:rPr b="0" i="0" lang="en" sz="1000" u="none" cap="none" strike="noStrike">
                <a:solidFill>
                  <a:schemeClr val="dk1"/>
                </a:solidFill>
                <a:latin typeface="Arial"/>
                <a:ea typeface="Arial"/>
                <a:cs typeface="Arial"/>
                <a:sym typeface="Arial"/>
              </a:rPr>
              <a:t>provides a more balanced and realistic estimate for use in valuation models</a:t>
            </a:r>
            <a:r>
              <a:rPr lang="en" sz="1000">
                <a:solidFill>
                  <a:schemeClr val="dk1"/>
                </a:solidFill>
              </a:rPr>
              <a:t>.</a:t>
            </a:r>
            <a:endParaRPr b="0" i="0" sz="1100" u="none" cap="none" strike="noStrike">
              <a:solidFill>
                <a:schemeClr val="dk1"/>
              </a:solidFill>
              <a:latin typeface="Arial"/>
              <a:ea typeface="Arial"/>
              <a:cs typeface="Arial"/>
              <a:sym typeface="Arial"/>
            </a:endParaRPr>
          </a:p>
        </p:txBody>
      </p:sp>
      <p:pic>
        <p:nvPicPr>
          <p:cNvPr id="513" name="Google Shape;513;p42"/>
          <p:cNvPicPr preferRelativeResize="0"/>
          <p:nvPr/>
        </p:nvPicPr>
        <p:blipFill rotWithShape="1">
          <a:blip r:embed="rId4">
            <a:alphaModFix/>
          </a:blip>
          <a:srcRect b="0" l="0" r="0" t="0"/>
          <a:stretch/>
        </p:blipFill>
        <p:spPr>
          <a:xfrm>
            <a:off x="379199" y="1325024"/>
            <a:ext cx="4794675" cy="1814900"/>
          </a:xfrm>
          <a:prstGeom prst="rect">
            <a:avLst/>
          </a:prstGeom>
          <a:noFill/>
          <a:ln>
            <a:noFill/>
          </a:ln>
        </p:spPr>
      </p:pic>
      <p:pic>
        <p:nvPicPr>
          <p:cNvPr id="514" name="Google Shape;514;p42"/>
          <p:cNvPicPr preferRelativeResize="0"/>
          <p:nvPr/>
        </p:nvPicPr>
        <p:blipFill rotWithShape="1">
          <a:blip r:embed="rId5">
            <a:alphaModFix/>
          </a:blip>
          <a:srcRect b="0" l="0" r="0" t="0"/>
          <a:stretch/>
        </p:blipFill>
        <p:spPr>
          <a:xfrm>
            <a:off x="448480" y="581405"/>
            <a:ext cx="3984808" cy="658577"/>
          </a:xfrm>
          <a:prstGeom prst="rect">
            <a:avLst/>
          </a:prstGeom>
          <a:noFill/>
          <a:ln>
            <a:noFill/>
          </a:ln>
        </p:spPr>
      </p:pic>
      <p:pic>
        <p:nvPicPr>
          <p:cNvPr id="515" name="Google Shape;515;p42" title="Cathay-Pacific-Logo-500x281.png"/>
          <p:cNvPicPr preferRelativeResize="0"/>
          <p:nvPr/>
        </p:nvPicPr>
        <p:blipFill rotWithShape="1">
          <a:blip r:embed="rId6">
            <a:alphaModFix/>
          </a:blip>
          <a:srcRect b="0" l="0" r="0" t="0"/>
          <a:stretch/>
        </p:blipFill>
        <p:spPr>
          <a:xfrm>
            <a:off x="7657525" y="-49628"/>
            <a:ext cx="1308025" cy="735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3"/>
          <p:cNvSpPr txBox="1"/>
          <p:nvPr>
            <p:ph type="title"/>
          </p:nvPr>
        </p:nvSpPr>
        <p:spPr>
          <a:xfrm>
            <a:off x="193936" y="25422"/>
            <a:ext cx="2230500" cy="27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1050"/>
              <a:t>Cost of Debt</a:t>
            </a:r>
            <a:endParaRPr b="1" sz="900"/>
          </a:p>
        </p:txBody>
      </p:sp>
      <p:pic>
        <p:nvPicPr>
          <p:cNvPr id="521" name="Google Shape;521;p43"/>
          <p:cNvPicPr preferRelativeResize="0"/>
          <p:nvPr/>
        </p:nvPicPr>
        <p:blipFill rotWithShape="1">
          <a:blip r:embed="rId3">
            <a:alphaModFix/>
          </a:blip>
          <a:srcRect b="0" l="0" r="0" t="0"/>
          <a:stretch/>
        </p:blipFill>
        <p:spPr>
          <a:xfrm>
            <a:off x="257284" y="1204870"/>
            <a:ext cx="3525007" cy="982019"/>
          </a:xfrm>
          <a:prstGeom prst="rect">
            <a:avLst/>
          </a:prstGeom>
          <a:noFill/>
          <a:ln>
            <a:noFill/>
          </a:ln>
        </p:spPr>
      </p:pic>
      <p:pic>
        <p:nvPicPr>
          <p:cNvPr id="522" name="Google Shape;522;p43"/>
          <p:cNvPicPr preferRelativeResize="0"/>
          <p:nvPr/>
        </p:nvPicPr>
        <p:blipFill rotWithShape="1">
          <a:blip r:embed="rId4">
            <a:alphaModFix/>
          </a:blip>
          <a:srcRect b="0" l="0" r="0" t="0"/>
          <a:stretch/>
        </p:blipFill>
        <p:spPr>
          <a:xfrm>
            <a:off x="4296442" y="571303"/>
            <a:ext cx="3926231" cy="1358415"/>
          </a:xfrm>
          <a:prstGeom prst="rect">
            <a:avLst/>
          </a:prstGeom>
          <a:noFill/>
          <a:ln>
            <a:noFill/>
          </a:ln>
        </p:spPr>
      </p:pic>
      <p:pic>
        <p:nvPicPr>
          <p:cNvPr id="523" name="Google Shape;523;p43"/>
          <p:cNvPicPr preferRelativeResize="0"/>
          <p:nvPr/>
        </p:nvPicPr>
        <p:blipFill rotWithShape="1">
          <a:blip r:embed="rId5">
            <a:alphaModFix/>
          </a:blip>
          <a:srcRect b="0" l="0" r="0" t="0"/>
          <a:stretch/>
        </p:blipFill>
        <p:spPr>
          <a:xfrm>
            <a:off x="311728" y="2294162"/>
            <a:ext cx="3053952" cy="950299"/>
          </a:xfrm>
          <a:prstGeom prst="rect">
            <a:avLst/>
          </a:prstGeom>
          <a:noFill/>
          <a:ln>
            <a:noFill/>
          </a:ln>
        </p:spPr>
      </p:pic>
      <p:sp>
        <p:nvSpPr>
          <p:cNvPr id="524" name="Google Shape;524;p43"/>
          <p:cNvSpPr txBox="1"/>
          <p:nvPr/>
        </p:nvSpPr>
        <p:spPr>
          <a:xfrm>
            <a:off x="138525" y="3312300"/>
            <a:ext cx="8693700" cy="1666800"/>
          </a:xfrm>
          <a:prstGeom prst="rect">
            <a:avLst/>
          </a:prstGeom>
          <a:noFill/>
          <a:ln>
            <a:noFill/>
          </a:ln>
        </p:spPr>
        <p:txBody>
          <a:bodyPr anchorCtr="0" anchor="t" bIns="91425" lIns="91425" spcFirstLastPara="1" rIns="91425" wrap="square" tIns="91425">
            <a:normAutofit fontScale="92500" lnSpcReduction="20000"/>
          </a:bodyPr>
          <a:lstStyle/>
          <a:p>
            <a:pPr indent="0" lvl="0" marL="0" marR="0" rtl="0" algn="just">
              <a:lnSpc>
                <a:spcPct val="100000"/>
              </a:lnSpc>
              <a:spcBef>
                <a:spcPts val="0"/>
              </a:spcBef>
              <a:spcAft>
                <a:spcPts val="0"/>
              </a:spcAft>
              <a:buClr>
                <a:schemeClr val="dk1"/>
              </a:buClr>
              <a:buSzPct val="98999"/>
              <a:buFont typeface="Arial"/>
              <a:buNone/>
            </a:pPr>
            <a:r>
              <a:rPr b="0" i="0" lang="en" sz="1000" u="none" cap="none" strike="noStrike">
                <a:solidFill>
                  <a:schemeClr val="dk1"/>
                </a:solidFill>
                <a:latin typeface="Arial"/>
                <a:ea typeface="Arial"/>
                <a:cs typeface="Arial"/>
                <a:sym typeface="Arial"/>
              </a:rPr>
              <a:t>Cathay’s cost of debt was calculated using:</a:t>
            </a:r>
            <a:endParaRPr/>
          </a:p>
          <a:p>
            <a:pPr indent="-166735" lvl="0" marL="179999" marR="0" rtl="0" algn="just">
              <a:lnSpc>
                <a:spcPct val="100000"/>
              </a:lnSpc>
              <a:spcBef>
                <a:spcPts val="0"/>
              </a:spcBef>
              <a:spcAft>
                <a:spcPts val="0"/>
              </a:spcAft>
              <a:buClr>
                <a:schemeClr val="dk1"/>
              </a:buClr>
              <a:buSzPct val="98999"/>
              <a:buFont typeface="Arial"/>
              <a:buChar char="•"/>
            </a:pPr>
            <a:r>
              <a:rPr b="1" i="0" lang="en" sz="1000" u="none" cap="none" strike="noStrike">
                <a:solidFill>
                  <a:schemeClr val="dk1"/>
                </a:solidFill>
                <a:latin typeface="Arial"/>
                <a:ea typeface="Arial"/>
                <a:cs typeface="Arial"/>
                <a:sym typeface="Arial"/>
              </a:rPr>
              <a:t>Interest bearing liabilities: </a:t>
            </a:r>
            <a:r>
              <a:rPr b="0" i="0" lang="en" sz="1000" u="none" cap="none" strike="noStrike">
                <a:solidFill>
                  <a:schemeClr val="dk1"/>
                </a:solidFill>
                <a:latin typeface="Arial"/>
                <a:ea typeface="Arial"/>
                <a:cs typeface="Arial"/>
                <a:sym typeface="Arial"/>
              </a:rPr>
              <a:t>This method uses our future estimates of interest and debt to calculate the cost of debt. Since we assume both will stay stable, it gives a useful view of expected costs. But because it may not fully reflect market changes, we give it a 30% weight.</a:t>
            </a:r>
            <a:endParaRPr/>
          </a:p>
          <a:p>
            <a:pPr indent="-166735" lvl="0" marL="179999" marR="0" rtl="0" algn="just">
              <a:lnSpc>
                <a:spcPct val="100000"/>
              </a:lnSpc>
              <a:spcBef>
                <a:spcPts val="0"/>
              </a:spcBef>
              <a:spcAft>
                <a:spcPts val="0"/>
              </a:spcAft>
              <a:buClr>
                <a:schemeClr val="dk1"/>
              </a:buClr>
              <a:buSzPct val="98999"/>
              <a:buFont typeface="Arial"/>
              <a:buChar char="•"/>
            </a:pPr>
            <a:r>
              <a:rPr b="1" i="0" lang="en" sz="1000" u="none" cap="none" strike="noStrike">
                <a:solidFill>
                  <a:schemeClr val="dk1"/>
                </a:solidFill>
                <a:latin typeface="Arial"/>
                <a:ea typeface="Arial"/>
                <a:cs typeface="Arial"/>
                <a:sym typeface="Arial"/>
              </a:rPr>
              <a:t>Index spreads: </a:t>
            </a:r>
            <a:r>
              <a:rPr b="0" i="0" lang="en" sz="1000" u="none" cap="none" strike="noStrike">
                <a:solidFill>
                  <a:schemeClr val="dk1"/>
                </a:solidFill>
                <a:latin typeface="Arial"/>
                <a:ea typeface="Arial"/>
                <a:cs typeface="Arial"/>
                <a:sym typeface="Arial"/>
              </a:rPr>
              <a:t>This market-based approach reflects current borrowing conditions using Cathay’s implied rating (A-) and benchmark spreads.</a:t>
            </a:r>
            <a:r>
              <a:rPr lang="en" sz="1000">
                <a:solidFill>
                  <a:schemeClr val="dk1"/>
                </a:solidFill>
              </a:rPr>
              <a:t> </a:t>
            </a:r>
            <a:r>
              <a:rPr b="0" i="0" lang="en" sz="1000" u="none" cap="none" strike="noStrike">
                <a:solidFill>
                  <a:schemeClr val="dk1"/>
                </a:solidFill>
                <a:latin typeface="Arial"/>
                <a:ea typeface="Arial"/>
                <a:cs typeface="Arial"/>
                <a:sym typeface="Arial"/>
              </a:rPr>
              <a:t>It is forward-looking, based on comparable market conditions, and is thus more relevant for future cost estimates. Therefore, it gets the highest weight of 70%.</a:t>
            </a:r>
            <a:endParaRPr/>
          </a:p>
          <a:p>
            <a:pPr indent="-166735" lvl="0" marL="179999" marR="0" rtl="0" algn="just">
              <a:lnSpc>
                <a:spcPct val="100000"/>
              </a:lnSpc>
              <a:spcBef>
                <a:spcPts val="0"/>
              </a:spcBef>
              <a:spcAft>
                <a:spcPts val="0"/>
              </a:spcAft>
              <a:buClr>
                <a:schemeClr val="dk1"/>
              </a:buClr>
              <a:buSzPct val="98999"/>
              <a:buFont typeface="Arial"/>
              <a:buChar char="•"/>
            </a:pPr>
            <a:r>
              <a:rPr b="1" i="0" lang="en" sz="1000" u="none" cap="none" strike="noStrike">
                <a:solidFill>
                  <a:schemeClr val="dk1"/>
                </a:solidFill>
                <a:latin typeface="Arial"/>
                <a:ea typeface="Arial"/>
                <a:cs typeface="Arial"/>
                <a:sym typeface="Arial"/>
              </a:rPr>
              <a:t>Synthetic credit rating: </a:t>
            </a:r>
            <a:r>
              <a:rPr b="0" i="0" lang="en" sz="1000" u="none" cap="none" strike="noStrike">
                <a:solidFill>
                  <a:schemeClr val="dk1"/>
                </a:solidFill>
                <a:latin typeface="Arial"/>
                <a:ea typeface="Arial"/>
                <a:cs typeface="Arial"/>
                <a:sym typeface="Arial"/>
              </a:rPr>
              <a:t>The synthetic credit rating (based on the Altman Z-Score) shows CCC, which implies a much higher cost of debt (15.94%). However, this appears to be overly conservative or inconsistent with actual borrowing behavior. As a result, this method is excluded from the weighted average to avoid overstating the cost of debt.</a:t>
            </a:r>
            <a:endParaRPr/>
          </a:p>
          <a:p>
            <a:pPr indent="-166735" lvl="0" marL="179999" marR="0" rtl="0" algn="just">
              <a:lnSpc>
                <a:spcPct val="100000"/>
              </a:lnSpc>
              <a:spcBef>
                <a:spcPts val="0"/>
              </a:spcBef>
              <a:spcAft>
                <a:spcPts val="0"/>
              </a:spcAft>
              <a:buClr>
                <a:schemeClr val="dk1"/>
              </a:buClr>
              <a:buSzPct val="98999"/>
              <a:buFont typeface="Arial"/>
              <a:buChar char="•"/>
            </a:pPr>
            <a:r>
              <a:rPr b="1" i="0" lang="en" sz="1000" u="none" cap="none" strike="noStrike">
                <a:solidFill>
                  <a:schemeClr val="dk1"/>
                </a:solidFill>
                <a:latin typeface="Arial"/>
                <a:ea typeface="Arial"/>
                <a:cs typeface="Arial"/>
                <a:sym typeface="Arial"/>
              </a:rPr>
              <a:t>Convertible Bond (YTM): </a:t>
            </a:r>
            <a:r>
              <a:rPr b="0" i="0" lang="en" sz="1000" u="none" cap="none" strike="noStrike">
                <a:solidFill>
                  <a:schemeClr val="dk1"/>
                </a:solidFill>
                <a:latin typeface="Arial"/>
                <a:ea typeface="Arial"/>
                <a:cs typeface="Arial"/>
                <a:sym typeface="Arial"/>
              </a:rPr>
              <a:t>Cathay issued 2.75% (semi-annually) guaranteed convertible bonds in January 2021 with a total value of HK$6,740 million (issue at par with out discount or premium), maturing in February 2026. </a:t>
            </a:r>
            <a:r>
              <a:rPr lang="en" sz="1000">
                <a:solidFill>
                  <a:schemeClr val="dk1"/>
                </a:solidFill>
              </a:rPr>
              <a:t>T</a:t>
            </a:r>
            <a:r>
              <a:rPr b="0" i="0" lang="en" sz="1000" u="none" cap="none" strike="noStrike">
                <a:solidFill>
                  <a:schemeClr val="dk1"/>
                </a:solidFill>
                <a:latin typeface="Arial"/>
                <a:ea typeface="Arial"/>
                <a:cs typeface="Arial"/>
                <a:sym typeface="Arial"/>
              </a:rPr>
              <a:t>he bond has a face value of HK$100 and was trading at HK$122.19 (</a:t>
            </a:r>
            <a:r>
              <a:rPr lang="en" sz="1000">
                <a:solidFill>
                  <a:schemeClr val="dk1"/>
                </a:solidFill>
              </a:rPr>
              <a:t>from Capital IQ) </a:t>
            </a:r>
            <a:r>
              <a:rPr b="0" i="0" lang="en" sz="1000" u="none" cap="none" strike="noStrike">
                <a:solidFill>
                  <a:schemeClr val="dk1"/>
                </a:solidFill>
                <a:latin typeface="Arial"/>
                <a:ea typeface="Arial"/>
                <a:cs typeface="Arial"/>
                <a:sym typeface="Arial"/>
              </a:rPr>
              <a:t>as of December 2024. This results in a negative YTM, which is not meaningful. Additionally, the convertible bonds make up only 9.81% of total debt in Dec 2024, and Cathay has repurchased 68% of them in Jan 25 wh</a:t>
            </a:r>
            <a:r>
              <a:rPr lang="en" sz="1000">
                <a:solidFill>
                  <a:schemeClr val="dk1"/>
                </a:solidFill>
              </a:rPr>
              <a:t>ich means the bond only make up around 3% of the total debt after </a:t>
            </a:r>
            <a:r>
              <a:rPr lang="en" sz="1000">
                <a:solidFill>
                  <a:schemeClr val="dk1"/>
                </a:solidFill>
              </a:rPr>
              <a:t>repurchasing</a:t>
            </a:r>
            <a:r>
              <a:rPr b="0" i="0" lang="en" sz="1000" u="none" cap="none" strike="noStrike">
                <a:solidFill>
                  <a:schemeClr val="dk1"/>
                </a:solidFill>
                <a:latin typeface="Arial"/>
                <a:ea typeface="Arial"/>
                <a:cs typeface="Arial"/>
                <a:sym typeface="Arial"/>
              </a:rPr>
              <a:t>. As such, we excluded this YTM from the cost of debt calculation, as it does not fairly represent the company’s actual borrowing cost.</a:t>
            </a:r>
            <a:endParaRPr b="0" i="0" sz="1100" u="none" cap="none" strike="noStrike">
              <a:solidFill>
                <a:schemeClr val="dk1"/>
              </a:solidFill>
              <a:latin typeface="Arial"/>
              <a:ea typeface="Arial"/>
              <a:cs typeface="Arial"/>
              <a:sym typeface="Arial"/>
            </a:endParaRPr>
          </a:p>
        </p:txBody>
      </p:sp>
      <p:pic>
        <p:nvPicPr>
          <p:cNvPr id="525" name="Google Shape;525;p43" title="Cathay-Pacific-Logo-500x281.png"/>
          <p:cNvPicPr preferRelativeResize="0"/>
          <p:nvPr/>
        </p:nvPicPr>
        <p:blipFill rotWithShape="1">
          <a:blip r:embed="rId6">
            <a:alphaModFix/>
          </a:blip>
          <a:srcRect b="0" l="0" r="0" t="0"/>
          <a:stretch/>
        </p:blipFill>
        <p:spPr>
          <a:xfrm>
            <a:off x="7657525" y="-49628"/>
            <a:ext cx="1308025" cy="735100"/>
          </a:xfrm>
          <a:prstGeom prst="rect">
            <a:avLst/>
          </a:prstGeom>
          <a:noFill/>
          <a:ln>
            <a:noFill/>
          </a:ln>
        </p:spPr>
      </p:pic>
      <p:pic>
        <p:nvPicPr>
          <p:cNvPr id="526" name="Google Shape;526;p43"/>
          <p:cNvPicPr preferRelativeResize="0"/>
          <p:nvPr/>
        </p:nvPicPr>
        <p:blipFill>
          <a:blip r:embed="rId7">
            <a:alphaModFix/>
          </a:blip>
          <a:stretch>
            <a:fillRect/>
          </a:stretch>
        </p:blipFill>
        <p:spPr>
          <a:xfrm>
            <a:off x="257275" y="380100"/>
            <a:ext cx="3525025" cy="700626"/>
          </a:xfrm>
          <a:prstGeom prst="rect">
            <a:avLst/>
          </a:prstGeom>
          <a:noFill/>
          <a:ln>
            <a:noFill/>
          </a:ln>
        </p:spPr>
      </p:pic>
      <p:pic>
        <p:nvPicPr>
          <p:cNvPr id="527" name="Google Shape;527;p43"/>
          <p:cNvPicPr preferRelativeResize="0"/>
          <p:nvPr/>
        </p:nvPicPr>
        <p:blipFill>
          <a:blip r:embed="rId8">
            <a:alphaModFix/>
          </a:blip>
          <a:stretch>
            <a:fillRect/>
          </a:stretch>
        </p:blipFill>
        <p:spPr>
          <a:xfrm>
            <a:off x="4296451" y="2082126"/>
            <a:ext cx="3926225" cy="12315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4"/>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References</a:t>
            </a:r>
            <a:endParaRPr sz="1800"/>
          </a:p>
        </p:txBody>
      </p:sp>
      <p:sp>
        <p:nvSpPr>
          <p:cNvPr id="533" name="Google Shape;533;p44"/>
          <p:cNvSpPr txBox="1"/>
          <p:nvPr>
            <p:ph idx="1" type="body"/>
          </p:nvPr>
        </p:nvSpPr>
        <p:spPr>
          <a:xfrm>
            <a:off x="311700" y="629175"/>
            <a:ext cx="8520600" cy="42630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Clr>
                <a:schemeClr val="dk1"/>
              </a:buClr>
              <a:buSzPct val="70967"/>
              <a:buFont typeface="Arial"/>
              <a:buNone/>
            </a:pPr>
            <a:r>
              <a:rPr lang="en" sz="1550">
                <a:solidFill>
                  <a:schemeClr val="dk1"/>
                </a:solidFill>
              </a:rPr>
              <a:t>Cathay Pacific Airways. (n.d.). </a:t>
            </a:r>
            <a:r>
              <a:rPr i="1" lang="en" sz="1550">
                <a:solidFill>
                  <a:schemeClr val="dk1"/>
                </a:solidFill>
              </a:rPr>
              <a:t>History</a:t>
            </a:r>
            <a:r>
              <a:rPr lang="en" sz="1550">
                <a:solidFill>
                  <a:schemeClr val="dk1"/>
                </a:solidFill>
              </a:rPr>
              <a:t>. Cathay Pacific. </a:t>
            </a:r>
            <a:r>
              <a:rPr lang="en" sz="1550" u="sng">
                <a:solidFill>
                  <a:schemeClr val="hlink"/>
                </a:solidFill>
                <a:hlinkClick r:id="rId3"/>
              </a:rPr>
              <a:t>https://www.cathaypacific.com/cx/en_HK/about-us/about-our-airline/history.html</a:t>
            </a:r>
            <a:endParaRPr sz="1550">
              <a:solidFill>
                <a:schemeClr val="dk1"/>
              </a:solidFill>
            </a:endParaRPr>
          </a:p>
          <a:p>
            <a:pPr indent="0" lvl="0" marL="0" rtl="0" algn="l">
              <a:spcBef>
                <a:spcPts val="0"/>
              </a:spcBef>
              <a:spcAft>
                <a:spcPts val="0"/>
              </a:spcAft>
              <a:buClr>
                <a:schemeClr val="dk1"/>
              </a:buClr>
              <a:buSzPct val="70967"/>
              <a:buFont typeface="Arial"/>
              <a:buNone/>
            </a:pPr>
            <a:r>
              <a:t/>
            </a:r>
            <a:endParaRPr sz="1550">
              <a:solidFill>
                <a:schemeClr val="dk1"/>
              </a:solidFill>
            </a:endParaRPr>
          </a:p>
          <a:p>
            <a:pPr indent="0" lvl="0" marL="0" rtl="0" algn="l">
              <a:spcBef>
                <a:spcPts val="0"/>
              </a:spcBef>
              <a:spcAft>
                <a:spcPts val="0"/>
              </a:spcAft>
              <a:buClr>
                <a:schemeClr val="dk1"/>
              </a:buClr>
              <a:buSzPct val="70967"/>
              <a:buFont typeface="Arial"/>
              <a:buNone/>
            </a:pPr>
            <a:r>
              <a:rPr lang="en" sz="1550">
                <a:solidFill>
                  <a:schemeClr val="dk1"/>
                </a:solidFill>
              </a:rPr>
              <a:t>International Air Transport Association. (2024). </a:t>
            </a:r>
            <a:r>
              <a:rPr i="1" lang="en" sz="1550">
                <a:solidFill>
                  <a:schemeClr val="dk1"/>
                </a:solidFill>
              </a:rPr>
              <a:t>Global outlook for air transport – A world with lower oil prices</a:t>
            </a:r>
            <a:r>
              <a:rPr lang="en" sz="1550">
                <a:solidFill>
                  <a:schemeClr val="dk1"/>
                </a:solidFill>
              </a:rPr>
              <a:t>? IATA.</a:t>
            </a:r>
            <a:r>
              <a:rPr lang="en" sz="1550">
                <a:solidFill>
                  <a:schemeClr val="dk1"/>
                </a:solidFill>
                <a:uFill>
                  <a:noFill/>
                </a:uFill>
                <a:hlinkClick r:id="rId4">
                  <a:extLst>
                    <a:ext uri="{A12FA001-AC4F-418D-AE19-62706E023703}">
                      <ahyp:hlinkClr val="tx"/>
                    </a:ext>
                  </a:extLst>
                </a:hlinkClick>
              </a:rPr>
              <a:t> </a:t>
            </a:r>
            <a:r>
              <a:rPr lang="en" sz="1550" u="sng">
                <a:solidFill>
                  <a:srgbClr val="1155CC"/>
                </a:solidFill>
                <a:hlinkClick r:id="rId5">
                  <a:extLst>
                    <a:ext uri="{A12FA001-AC4F-418D-AE19-62706E023703}">
                      <ahyp:hlinkClr val="tx"/>
                    </a:ext>
                  </a:extLst>
                </a:hlinkClick>
              </a:rPr>
              <a:t>https://www.iata.org</a:t>
            </a:r>
            <a:endParaRPr sz="1550">
              <a:solidFill>
                <a:schemeClr val="dk1"/>
              </a:solidFill>
            </a:endParaRPr>
          </a:p>
          <a:p>
            <a:pPr indent="0" lvl="0" marL="0" rtl="0" algn="l">
              <a:spcBef>
                <a:spcPts val="0"/>
              </a:spcBef>
              <a:spcAft>
                <a:spcPts val="0"/>
              </a:spcAft>
              <a:buClr>
                <a:schemeClr val="dk1"/>
              </a:buClr>
              <a:buSzPct val="70967"/>
              <a:buFont typeface="Arial"/>
              <a:buNone/>
            </a:pPr>
            <a:r>
              <a:t/>
            </a:r>
            <a:endParaRPr sz="1550">
              <a:solidFill>
                <a:schemeClr val="dk1"/>
              </a:solidFill>
            </a:endParaRPr>
          </a:p>
          <a:p>
            <a:pPr indent="0" lvl="0" marL="0" rtl="0" algn="l">
              <a:spcBef>
                <a:spcPts val="0"/>
              </a:spcBef>
              <a:spcAft>
                <a:spcPts val="0"/>
              </a:spcAft>
              <a:buClr>
                <a:schemeClr val="dk1"/>
              </a:buClr>
              <a:buSzPct val="70967"/>
              <a:buFont typeface="Arial"/>
              <a:buNone/>
            </a:pPr>
            <a:r>
              <a:rPr lang="en" sz="1550">
                <a:solidFill>
                  <a:schemeClr val="dk1"/>
                </a:solidFill>
              </a:rPr>
              <a:t>MarketLine. (2024). </a:t>
            </a:r>
            <a:r>
              <a:rPr i="1" lang="en" sz="1550">
                <a:solidFill>
                  <a:schemeClr val="dk1"/>
                </a:solidFill>
              </a:rPr>
              <a:t>Global airline industry profile</a:t>
            </a:r>
            <a:r>
              <a:rPr lang="en" sz="1550">
                <a:solidFill>
                  <a:schemeClr val="dk1"/>
                </a:solidFill>
              </a:rPr>
              <a:t>. MarketLine. </a:t>
            </a:r>
            <a:r>
              <a:rPr lang="en" sz="1550" u="sng">
                <a:solidFill>
                  <a:schemeClr val="hlink"/>
                </a:solidFill>
                <a:hlinkClick r:id="rId6"/>
              </a:rPr>
              <a:t>PDF file. </a:t>
            </a:r>
            <a:endParaRPr sz="1550"/>
          </a:p>
          <a:p>
            <a:pPr indent="0" lvl="0" marL="0" rtl="0" algn="l">
              <a:spcBef>
                <a:spcPts val="0"/>
              </a:spcBef>
              <a:spcAft>
                <a:spcPts val="0"/>
              </a:spcAft>
              <a:buClr>
                <a:schemeClr val="dk1"/>
              </a:buClr>
              <a:buSzPct val="70967"/>
              <a:buFont typeface="Arial"/>
              <a:buNone/>
            </a:pPr>
            <a:r>
              <a:t/>
            </a:r>
            <a:endParaRPr sz="1550"/>
          </a:p>
          <a:p>
            <a:pPr indent="0" lvl="0" marL="0" rtl="0" algn="l">
              <a:spcBef>
                <a:spcPts val="0"/>
              </a:spcBef>
              <a:spcAft>
                <a:spcPts val="0"/>
              </a:spcAft>
              <a:buClr>
                <a:schemeClr val="dk1"/>
              </a:buClr>
              <a:buSzPct val="70967"/>
              <a:buFont typeface="Arial"/>
              <a:buNone/>
            </a:pPr>
            <a:r>
              <a:rPr lang="en" sz="1550">
                <a:solidFill>
                  <a:schemeClr val="dk1"/>
                </a:solidFill>
              </a:rPr>
              <a:t>International Air Transport Association. (2024, December). </a:t>
            </a:r>
            <a:r>
              <a:rPr i="1" lang="en" sz="1550">
                <a:solidFill>
                  <a:schemeClr val="dk1"/>
                </a:solidFill>
              </a:rPr>
              <a:t>Air cargo market analysis - December 2024</a:t>
            </a:r>
            <a:r>
              <a:rPr lang="en" sz="1550">
                <a:solidFill>
                  <a:schemeClr val="dk1"/>
                </a:solidFill>
              </a:rPr>
              <a:t>. IATA.</a:t>
            </a:r>
            <a:r>
              <a:rPr lang="en" sz="1550">
                <a:solidFill>
                  <a:schemeClr val="dk1"/>
                </a:solidFill>
                <a:uFill>
                  <a:noFill/>
                </a:uFill>
                <a:hlinkClick r:id="rId7">
                  <a:extLst>
                    <a:ext uri="{A12FA001-AC4F-418D-AE19-62706E023703}">
                      <ahyp:hlinkClr val="tx"/>
                    </a:ext>
                  </a:extLst>
                </a:hlinkClick>
              </a:rPr>
              <a:t> </a:t>
            </a:r>
            <a:r>
              <a:rPr lang="en" sz="1550" u="sng">
                <a:solidFill>
                  <a:schemeClr val="hlink"/>
                </a:solidFill>
                <a:hlinkClick r:id="rId8"/>
              </a:rPr>
              <a:t>https://www.iata.org/en/iata-repository/publications/economic-reports/air-cargo-market-analysis-december-2024/</a:t>
            </a:r>
            <a:endParaRPr sz="1550"/>
          </a:p>
          <a:p>
            <a:pPr indent="0" lvl="0" marL="0" rtl="0" algn="l">
              <a:spcBef>
                <a:spcPts val="0"/>
              </a:spcBef>
              <a:spcAft>
                <a:spcPts val="0"/>
              </a:spcAft>
              <a:buClr>
                <a:schemeClr val="dk1"/>
              </a:buClr>
              <a:buSzPct val="70967"/>
              <a:buFont typeface="Arial"/>
              <a:buNone/>
            </a:pPr>
            <a:r>
              <a:t/>
            </a:r>
            <a:endParaRPr sz="1550"/>
          </a:p>
          <a:p>
            <a:pPr indent="0" lvl="0" marL="0" rtl="0" algn="l">
              <a:spcBef>
                <a:spcPts val="0"/>
              </a:spcBef>
              <a:spcAft>
                <a:spcPts val="0"/>
              </a:spcAft>
              <a:buClr>
                <a:schemeClr val="dk1"/>
              </a:buClr>
              <a:buSzPct val="70967"/>
              <a:buFont typeface="Arial"/>
              <a:buNone/>
            </a:pPr>
            <a:r>
              <a:rPr lang="en" sz="1550">
                <a:solidFill>
                  <a:schemeClr val="dk1"/>
                </a:solidFill>
              </a:rPr>
              <a:t>Boeing. (2024). </a:t>
            </a:r>
            <a:r>
              <a:rPr i="1" lang="en" sz="1550">
                <a:solidFill>
                  <a:schemeClr val="dk1"/>
                </a:solidFill>
              </a:rPr>
              <a:t>World air cargo forecast 2024</a:t>
            </a:r>
            <a:r>
              <a:rPr lang="en" sz="1550">
                <a:solidFill>
                  <a:schemeClr val="dk1"/>
                </a:solidFill>
              </a:rPr>
              <a:t>. Boeing. </a:t>
            </a:r>
            <a:r>
              <a:rPr lang="en" sz="1550" u="sng">
                <a:solidFill>
                  <a:schemeClr val="hlink"/>
                </a:solidFill>
                <a:hlinkClick r:id="rId9"/>
              </a:rPr>
              <a:t>https://www.boeing.com/content/dam/boeing/boeingdotcom/market/assets/downloads/Boeing-WACF-2024.pdf?v=2</a:t>
            </a:r>
            <a:endParaRPr sz="1550"/>
          </a:p>
          <a:p>
            <a:pPr indent="0" lvl="0" marL="0" rtl="0" algn="l">
              <a:spcBef>
                <a:spcPts val="0"/>
              </a:spcBef>
              <a:spcAft>
                <a:spcPts val="0"/>
              </a:spcAft>
              <a:buClr>
                <a:schemeClr val="dk1"/>
              </a:buClr>
              <a:buSzPct val="70967"/>
              <a:buFont typeface="Arial"/>
              <a:buNone/>
            </a:pPr>
            <a:r>
              <a:t/>
            </a:r>
            <a:endParaRPr sz="1550"/>
          </a:p>
          <a:p>
            <a:pPr indent="0" lvl="0" marL="0" rtl="0" algn="l">
              <a:spcBef>
                <a:spcPts val="0"/>
              </a:spcBef>
              <a:spcAft>
                <a:spcPts val="0"/>
              </a:spcAft>
              <a:buClr>
                <a:schemeClr val="dk1"/>
              </a:buClr>
              <a:buSzPct val="70967"/>
              <a:buFont typeface="Arial"/>
              <a:buNone/>
            </a:pPr>
            <a:r>
              <a:rPr lang="en" sz="1550">
                <a:solidFill>
                  <a:schemeClr val="dk1"/>
                </a:solidFill>
              </a:rPr>
              <a:t>Ministry of Foreign Affairs Singapore. (n.d.). </a:t>
            </a:r>
            <a:r>
              <a:rPr i="1" lang="en" sz="1550">
                <a:solidFill>
                  <a:schemeClr val="dk1"/>
                </a:solidFill>
              </a:rPr>
              <a:t>Israel travel page</a:t>
            </a:r>
            <a:r>
              <a:rPr lang="en" sz="1550">
                <a:solidFill>
                  <a:schemeClr val="dk1"/>
                </a:solidFill>
              </a:rPr>
              <a:t>. Retrieved March 25, 2025, from</a:t>
            </a:r>
            <a:r>
              <a:rPr lang="en" sz="1550">
                <a:solidFill>
                  <a:schemeClr val="dk1"/>
                </a:solidFill>
                <a:uFill>
                  <a:noFill/>
                </a:uFill>
                <a:hlinkClick r:id="rId10">
                  <a:extLst>
                    <a:ext uri="{A12FA001-AC4F-418D-AE19-62706E023703}">
                      <ahyp:hlinkClr val="tx"/>
                    </a:ext>
                  </a:extLst>
                </a:hlinkClick>
              </a:rPr>
              <a:t> </a:t>
            </a:r>
            <a:r>
              <a:rPr lang="en" sz="1550" u="sng">
                <a:solidFill>
                  <a:schemeClr val="hlink"/>
                </a:solidFill>
                <a:hlinkClick r:id="rId11"/>
              </a:rPr>
              <a:t>https://www.mfa.gov.sg/countries-regions/i/israel/travel-page</a:t>
            </a:r>
            <a:endParaRPr sz="1550">
              <a:solidFill>
                <a:schemeClr val="dk1"/>
              </a:solidFill>
            </a:endParaRPr>
          </a:p>
          <a:p>
            <a:pPr indent="0" lvl="0" marL="0" rtl="0" algn="l">
              <a:spcBef>
                <a:spcPts val="0"/>
              </a:spcBef>
              <a:spcAft>
                <a:spcPts val="0"/>
              </a:spcAft>
              <a:buClr>
                <a:schemeClr val="dk1"/>
              </a:buClr>
              <a:buSzPct val="70967"/>
              <a:buFont typeface="Arial"/>
              <a:buNone/>
            </a:pPr>
            <a:r>
              <a:t/>
            </a:r>
            <a:endParaRPr sz="1550">
              <a:solidFill>
                <a:schemeClr val="dk1"/>
              </a:solidFill>
            </a:endParaRPr>
          </a:p>
          <a:p>
            <a:pPr indent="0" lvl="0" marL="0" rtl="0" algn="l">
              <a:spcBef>
                <a:spcPts val="0"/>
              </a:spcBef>
              <a:spcAft>
                <a:spcPts val="0"/>
              </a:spcAft>
              <a:buClr>
                <a:schemeClr val="dk1"/>
              </a:buClr>
              <a:buSzPct val="70967"/>
              <a:buFont typeface="Arial"/>
              <a:buNone/>
            </a:pPr>
            <a:r>
              <a:rPr lang="en" sz="1550">
                <a:solidFill>
                  <a:schemeClr val="dk1"/>
                </a:solidFill>
              </a:rPr>
              <a:t>Reuters. (2009, June 7). </a:t>
            </a:r>
            <a:r>
              <a:rPr i="1" lang="en" sz="1550">
                <a:solidFill>
                  <a:schemeClr val="dk1"/>
                </a:solidFill>
              </a:rPr>
              <a:t>Airline industry to lose $4.7 billion in 2009: IATA</a:t>
            </a:r>
            <a:r>
              <a:rPr lang="en" sz="1550">
                <a:solidFill>
                  <a:schemeClr val="dk1"/>
                </a:solidFill>
              </a:rPr>
              <a:t>. Reuters.</a:t>
            </a:r>
            <a:r>
              <a:rPr lang="en" sz="1550">
                <a:solidFill>
                  <a:schemeClr val="dk1"/>
                </a:solidFill>
                <a:uFill>
                  <a:noFill/>
                </a:uFill>
                <a:hlinkClick r:id="rId12">
                  <a:extLst>
                    <a:ext uri="{A12FA001-AC4F-418D-AE19-62706E023703}">
                      <ahyp:hlinkClr val="tx"/>
                    </a:ext>
                  </a:extLst>
                </a:hlinkClick>
              </a:rPr>
              <a:t> </a:t>
            </a:r>
            <a:r>
              <a:rPr lang="en" sz="1550" u="sng">
                <a:solidFill>
                  <a:schemeClr val="hlink"/>
                </a:solidFill>
                <a:hlinkClick r:id="rId13"/>
              </a:rPr>
              <a:t>https://www.reuters.com/article/technology/airline-industry-to-lose-47-billion-in-2009-iata-idUSLO1706/</a:t>
            </a:r>
            <a:endParaRPr sz="1550">
              <a:solidFill>
                <a:schemeClr val="dk1"/>
              </a:solidFill>
            </a:endParaRPr>
          </a:p>
          <a:p>
            <a:pPr indent="0" lvl="0" marL="0" rtl="0" algn="l">
              <a:spcBef>
                <a:spcPts val="0"/>
              </a:spcBef>
              <a:spcAft>
                <a:spcPts val="0"/>
              </a:spcAft>
              <a:buClr>
                <a:schemeClr val="dk1"/>
              </a:buClr>
              <a:buSzPct val="70967"/>
              <a:buFont typeface="Arial"/>
              <a:buNone/>
            </a:pPr>
            <a:r>
              <a:t/>
            </a:r>
            <a:endParaRPr sz="1550">
              <a:solidFill>
                <a:schemeClr val="dk1"/>
              </a:solidFill>
            </a:endParaRPr>
          </a:p>
          <a:p>
            <a:pPr indent="0" lvl="0" marL="0" rtl="0" algn="l">
              <a:spcBef>
                <a:spcPts val="0"/>
              </a:spcBef>
              <a:spcAft>
                <a:spcPts val="0"/>
              </a:spcAft>
              <a:buClr>
                <a:schemeClr val="dk1"/>
              </a:buClr>
              <a:buSzPct val="70967"/>
              <a:buFont typeface="Arial"/>
              <a:buNone/>
            </a:pPr>
            <a:r>
              <a:rPr lang="en" sz="1550">
                <a:solidFill>
                  <a:schemeClr val="dk1"/>
                </a:solidFill>
              </a:rPr>
              <a:t>The National Law Review. (n.d.). </a:t>
            </a:r>
            <a:r>
              <a:rPr i="1" lang="en" sz="1550">
                <a:solidFill>
                  <a:schemeClr val="dk1"/>
                </a:solidFill>
              </a:rPr>
              <a:t>New "Trump 2.0" travel ban expected to target 40 countries: What you need to know</a:t>
            </a:r>
            <a:r>
              <a:rPr lang="en" sz="1550">
                <a:solidFill>
                  <a:schemeClr val="dk1"/>
                </a:solidFill>
              </a:rPr>
              <a:t>. </a:t>
            </a:r>
            <a:r>
              <a:rPr lang="en" sz="1550" u="sng">
                <a:solidFill>
                  <a:schemeClr val="hlink"/>
                </a:solidFill>
                <a:hlinkClick r:id="rId14"/>
              </a:rPr>
              <a:t>https://natlawreview.com/article/new-trump-20-travel-ban-expected-target-40-countries-what-you-need-know</a:t>
            </a:r>
            <a:endParaRPr sz="1550">
              <a:solidFill>
                <a:schemeClr val="dk1"/>
              </a:solidFill>
            </a:endParaRPr>
          </a:p>
          <a:p>
            <a:pPr indent="0" lvl="0" marL="0" rtl="0" algn="l">
              <a:spcBef>
                <a:spcPts val="0"/>
              </a:spcBef>
              <a:spcAft>
                <a:spcPts val="0"/>
              </a:spcAft>
              <a:buClr>
                <a:schemeClr val="dk1"/>
              </a:buClr>
              <a:buSzPct val="70967"/>
              <a:buFont typeface="Arial"/>
              <a:buNone/>
            </a:pPr>
            <a:r>
              <a:t/>
            </a:r>
            <a:endParaRPr sz="1550">
              <a:solidFill>
                <a:schemeClr val="dk1"/>
              </a:solidFill>
            </a:endParaRPr>
          </a:p>
          <a:p>
            <a:pPr indent="0" lvl="0" marL="0" rtl="0" algn="l">
              <a:spcBef>
                <a:spcPts val="0"/>
              </a:spcBef>
              <a:spcAft>
                <a:spcPts val="0"/>
              </a:spcAft>
              <a:buClr>
                <a:schemeClr val="dk1"/>
              </a:buClr>
              <a:buSzPct val="70967"/>
              <a:buFont typeface="Arial"/>
              <a:buNone/>
            </a:pPr>
            <a:r>
              <a:rPr lang="en" sz="1550">
                <a:solidFill>
                  <a:schemeClr val="dk1"/>
                </a:solidFill>
              </a:rPr>
              <a:t>Charter Works. (2024, January 26). </a:t>
            </a:r>
            <a:r>
              <a:rPr i="1" lang="en" sz="1550">
                <a:solidFill>
                  <a:schemeClr val="dk1"/>
                </a:solidFill>
              </a:rPr>
              <a:t>How much does EU ETS actually cost? Do you really know?</a:t>
            </a:r>
            <a:r>
              <a:rPr lang="en" sz="1550">
                <a:solidFill>
                  <a:schemeClr val="dk1"/>
                </a:solidFill>
              </a:rPr>
              <a:t> </a:t>
            </a:r>
            <a:r>
              <a:rPr lang="en" sz="1550" u="sng">
                <a:solidFill>
                  <a:schemeClr val="hlink"/>
                </a:solidFill>
                <a:hlinkClick r:id="rId15"/>
              </a:rPr>
              <a:t>https://www.charter.works/2024/01/26/how-much-does-eu-ets-actually-cost-do-you-really-know/</a:t>
            </a:r>
            <a:endParaRPr sz="1600"/>
          </a:p>
        </p:txBody>
      </p:sp>
      <p:pic>
        <p:nvPicPr>
          <p:cNvPr id="534" name="Google Shape;534;p44" title="Cathay-Pacific-Logo-500x281.png"/>
          <p:cNvPicPr preferRelativeResize="0"/>
          <p:nvPr/>
        </p:nvPicPr>
        <p:blipFill rotWithShape="1">
          <a:blip r:embed="rId16">
            <a:alphaModFix/>
          </a:blip>
          <a:srcRect b="0" l="0" r="0" t="0"/>
          <a:stretch/>
        </p:blipFill>
        <p:spPr>
          <a:xfrm>
            <a:off x="7657525" y="-49628"/>
            <a:ext cx="1308025" cy="735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5"/>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References</a:t>
            </a:r>
            <a:endParaRPr sz="1800"/>
          </a:p>
        </p:txBody>
      </p:sp>
      <p:sp>
        <p:nvSpPr>
          <p:cNvPr id="540" name="Google Shape;540;p45"/>
          <p:cNvSpPr txBox="1"/>
          <p:nvPr>
            <p:ph idx="1" type="body"/>
          </p:nvPr>
        </p:nvSpPr>
        <p:spPr>
          <a:xfrm>
            <a:off x="311700" y="629175"/>
            <a:ext cx="8520600" cy="4263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100">
                <a:solidFill>
                  <a:schemeClr val="dk1"/>
                </a:solidFill>
              </a:rPr>
              <a:t>Gregory, S. (2020, September 16). </a:t>
            </a:r>
            <a:r>
              <a:rPr i="1" lang="en" sz="1100">
                <a:solidFill>
                  <a:schemeClr val="dk1"/>
                </a:solidFill>
              </a:rPr>
              <a:t>Boeing 737 Max: House report finds 'repeated and serious failures' by Boeing and the FAA</a:t>
            </a:r>
            <a:r>
              <a:rPr lang="en" sz="1100">
                <a:solidFill>
                  <a:schemeClr val="dk1"/>
                </a:solidFill>
              </a:rPr>
              <a:t>. Time.</a:t>
            </a:r>
            <a:r>
              <a:rPr lang="en" sz="1100">
                <a:solidFill>
                  <a:schemeClr val="dk1"/>
                </a:solidFill>
                <a:uFill>
                  <a:noFill/>
                </a:uFill>
                <a:hlinkClick r:id="rId3">
                  <a:extLst>
                    <a:ext uri="{A12FA001-AC4F-418D-AE19-62706E023703}">
                      <ahyp:hlinkClr val="tx"/>
                    </a:ext>
                  </a:extLst>
                </a:hlinkClick>
              </a:rPr>
              <a:t> </a:t>
            </a:r>
            <a:r>
              <a:rPr lang="en" sz="1100" u="sng">
                <a:solidFill>
                  <a:schemeClr val="accent5"/>
                </a:solidFill>
                <a:hlinkClick r:id="rId4">
                  <a:extLst>
                    <a:ext uri="{A12FA001-AC4F-418D-AE19-62706E023703}">
                      <ahyp:hlinkClr val="tx"/>
                    </a:ext>
                  </a:extLst>
                </a:hlinkClick>
              </a:rPr>
              <a:t>https://time.com/5889376/boeing-737-max-house-report/</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Ostrower, J. (2019, August 1). </a:t>
            </a:r>
            <a:r>
              <a:rPr i="1" lang="en" sz="1100">
                <a:solidFill>
                  <a:schemeClr val="dk1"/>
                </a:solidFill>
              </a:rPr>
              <a:t>Delta to end all Tokyo Narita flights with shift to Haneda</a:t>
            </a:r>
            <a:r>
              <a:rPr lang="en" sz="1100">
                <a:solidFill>
                  <a:schemeClr val="dk1"/>
                </a:solidFill>
              </a:rPr>
              <a:t>. FlightGlobal.</a:t>
            </a:r>
            <a:r>
              <a:rPr lang="en" sz="1100">
                <a:solidFill>
                  <a:schemeClr val="dk1"/>
                </a:solidFill>
                <a:uFill>
                  <a:noFill/>
                </a:uFill>
                <a:hlinkClick r:id="rId5">
                  <a:extLst>
                    <a:ext uri="{A12FA001-AC4F-418D-AE19-62706E023703}">
                      <ahyp:hlinkClr val="tx"/>
                    </a:ext>
                  </a:extLst>
                </a:hlinkClick>
              </a:rPr>
              <a:t> </a:t>
            </a:r>
            <a:r>
              <a:rPr lang="en" sz="1100" u="sng">
                <a:solidFill>
                  <a:schemeClr val="accent5"/>
                </a:solidFill>
                <a:hlinkClick r:id="rId6">
                  <a:extLst>
                    <a:ext uri="{A12FA001-AC4F-418D-AE19-62706E023703}">
                      <ahyp:hlinkClr val="tx"/>
                    </a:ext>
                  </a:extLst>
                </a:hlinkClick>
              </a:rPr>
              <a:t>https://www.flightglobal.com/strategy/delta-to-end-all-tokyo-narita-flights-with-shift-to-haneda/133864.article</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U.S. Energy Information Administration. (n.d.). </a:t>
            </a:r>
            <a:r>
              <a:rPr i="1" lang="en" sz="1100">
                <a:solidFill>
                  <a:schemeClr val="dk1"/>
                </a:solidFill>
              </a:rPr>
              <a:t>Global surplus crude oil production capacity</a:t>
            </a:r>
            <a:r>
              <a:rPr lang="en" sz="1100">
                <a:solidFill>
                  <a:schemeClr val="dk1"/>
                </a:solidFill>
              </a:rPr>
              <a:t>. U.S. EIA. </a:t>
            </a:r>
            <a:r>
              <a:rPr lang="en" sz="1100" u="sng">
                <a:solidFill>
                  <a:schemeClr val="hlink"/>
                </a:solidFill>
                <a:hlinkClick r:id="rId7"/>
              </a:rPr>
              <a:t>https://www.eia.gov/international/analysis/special-topics/Global_Surplus_Crude_Oil_Production_Capacity</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100">
                <a:solidFill>
                  <a:schemeClr val="dk1"/>
                </a:solidFill>
              </a:rPr>
              <a:t>ING. (2024). </a:t>
            </a:r>
            <a:r>
              <a:rPr i="1" lang="en" sz="1100">
                <a:solidFill>
                  <a:schemeClr val="dk1"/>
                </a:solidFill>
              </a:rPr>
              <a:t>Macro outlook: Central bank calls 2025</a:t>
            </a:r>
            <a:r>
              <a:rPr lang="en" sz="1100">
                <a:solidFill>
                  <a:schemeClr val="dk1"/>
                </a:solidFill>
              </a:rPr>
              <a:t>. ING Think.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chemeClr val="hlink"/>
                </a:solidFill>
                <a:hlinkClick r:id="rId8"/>
              </a:rPr>
              <a:t>https://think.ing.com/articles/macro-outlook-central-bank-calls-2025/#a5</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100">
                <a:solidFill>
                  <a:schemeClr val="dk1"/>
                </a:solidFill>
              </a:rPr>
              <a:t>HK Express. (n.d.). </a:t>
            </a:r>
            <a:r>
              <a:rPr i="1" lang="en" sz="1100">
                <a:solidFill>
                  <a:schemeClr val="dk1"/>
                </a:solidFill>
              </a:rPr>
              <a:t>HK Express airline profile</a:t>
            </a:r>
            <a:r>
              <a:rPr lang="en" sz="1100">
                <a:solidFill>
                  <a:schemeClr val="dk1"/>
                </a:solidFill>
              </a:rPr>
              <a:t>. Routesonline. </a:t>
            </a:r>
            <a:r>
              <a:rPr lang="en" sz="1100" u="sng">
                <a:solidFill>
                  <a:schemeClr val="hlink"/>
                </a:solidFill>
                <a:hlinkClick r:id="rId9"/>
              </a:rPr>
              <a:t>https://www.routesonline.com/airlines/3737/hk-express/</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Majerová, V., &amp; Jirásek, M. (2023). Flying high on low cost: Success in the low-cost airline industry. </a:t>
            </a:r>
            <a:r>
              <a:rPr i="1" lang="en" sz="1100">
                <a:solidFill>
                  <a:schemeClr val="dk1"/>
                </a:solidFill>
              </a:rPr>
              <a:t>PLoS ONE, 18</a:t>
            </a:r>
            <a:r>
              <a:rPr lang="en" sz="1100">
                <a:solidFill>
                  <a:schemeClr val="dk1"/>
                </a:solidFill>
              </a:rPr>
              <a:t>(12), e0294638.</a:t>
            </a:r>
            <a:r>
              <a:rPr lang="en" sz="1100">
                <a:solidFill>
                  <a:schemeClr val="dk1"/>
                </a:solidFill>
                <a:uFill>
                  <a:noFill/>
                </a:uFill>
                <a:hlinkClick r:id="rId10">
                  <a:extLst>
                    <a:ext uri="{A12FA001-AC4F-418D-AE19-62706E023703}">
                      <ahyp:hlinkClr val="tx"/>
                    </a:ext>
                  </a:extLst>
                </a:hlinkClick>
              </a:rPr>
              <a:t> </a:t>
            </a:r>
            <a:r>
              <a:rPr lang="en" sz="1100" u="sng">
                <a:solidFill>
                  <a:schemeClr val="hlink"/>
                </a:solidFill>
                <a:hlinkClick r:id="rId11"/>
              </a:rPr>
              <a:t>https://doi.org/10.1371/journal.pone.0294638</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100">
                <a:solidFill>
                  <a:schemeClr val="dk1"/>
                </a:solidFill>
              </a:rPr>
              <a:t>AirlineRatings.com. (2025). </a:t>
            </a:r>
            <a:r>
              <a:rPr i="1" lang="en" sz="1100">
                <a:solidFill>
                  <a:schemeClr val="dk1"/>
                </a:solidFill>
              </a:rPr>
              <a:t>World’s best airlines for 2025</a:t>
            </a:r>
            <a:r>
              <a:rPr lang="en" sz="1100">
                <a:solidFill>
                  <a:schemeClr val="dk1"/>
                </a:solidFill>
              </a:rPr>
              <a:t>. </a:t>
            </a:r>
            <a:r>
              <a:rPr lang="en" sz="1100" u="sng">
                <a:solidFill>
                  <a:schemeClr val="hlink"/>
                </a:solidFill>
                <a:hlinkClick r:id="rId12"/>
              </a:rPr>
              <a:t>https://www.airlineratings.com/articles/worlds-best-airlines-for-2025</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100">
                <a:solidFill>
                  <a:schemeClr val="dk1"/>
                </a:solidFill>
              </a:rPr>
              <a:t>Travel + Leisure Asia. (2025). </a:t>
            </a:r>
            <a:r>
              <a:rPr i="1" lang="en" sz="1100">
                <a:solidFill>
                  <a:schemeClr val="dk1"/>
                </a:solidFill>
              </a:rPr>
              <a:t>World’s safest airlines rankings 2025 revealed</a:t>
            </a:r>
            <a:r>
              <a:rPr lang="en" sz="1100">
                <a:solidFill>
                  <a:schemeClr val="dk1"/>
                </a:solidFill>
              </a:rPr>
              <a:t>. </a:t>
            </a:r>
            <a:r>
              <a:rPr lang="en" sz="1100" u="sng">
                <a:solidFill>
                  <a:schemeClr val="hlink"/>
                </a:solidFill>
                <a:hlinkClick r:id="rId13"/>
              </a:rPr>
              <a:t>https://www.travelandleisureasia.com/global/news/worlds-safest-airlines-rankings-2025-revealed/</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100">
                <a:solidFill>
                  <a:schemeClr val="dk1"/>
                </a:solidFill>
              </a:rPr>
              <a:t>OAG. (2024). </a:t>
            </a:r>
            <a:r>
              <a:rPr i="1" lang="en" sz="1100">
                <a:solidFill>
                  <a:schemeClr val="dk1"/>
                </a:solidFill>
              </a:rPr>
              <a:t>Air travel statistics 2024</a:t>
            </a:r>
            <a:r>
              <a:rPr lang="en" sz="1100">
                <a:solidFill>
                  <a:schemeClr val="dk1"/>
                </a:solidFill>
              </a:rPr>
              <a:t>. </a:t>
            </a:r>
            <a:r>
              <a:rPr lang="en" sz="1100">
                <a:solidFill>
                  <a:schemeClr val="dk1"/>
                </a:solidFill>
                <a:uFill>
                  <a:noFill/>
                </a:uFill>
                <a:hlinkClick r:id="rId14">
                  <a:extLst>
                    <a:ext uri="{A12FA001-AC4F-418D-AE19-62706E023703}">
                      <ahyp:hlinkClr val="tx"/>
                    </a:ext>
                  </a:extLst>
                </a:hlinkClick>
              </a:rPr>
              <a:t> </a:t>
            </a:r>
            <a:r>
              <a:rPr lang="en" sz="1100" u="sng">
                <a:solidFill>
                  <a:schemeClr val="hlink"/>
                </a:solidFill>
                <a:hlinkClick r:id="rId15"/>
              </a:rPr>
              <a:t>https://www.oag.com/blog/air-travel-statistics-2024</a:t>
            </a:r>
            <a:endParaRPr sz="1600"/>
          </a:p>
        </p:txBody>
      </p:sp>
      <p:pic>
        <p:nvPicPr>
          <p:cNvPr id="541" name="Google Shape;541;p45" title="Cathay-Pacific-Logo-500x281.png"/>
          <p:cNvPicPr preferRelativeResize="0"/>
          <p:nvPr/>
        </p:nvPicPr>
        <p:blipFill rotWithShape="1">
          <a:blip r:embed="rId16">
            <a:alphaModFix/>
          </a:blip>
          <a:srcRect b="0" l="0" r="0" t="0"/>
          <a:stretch/>
        </p:blipFill>
        <p:spPr>
          <a:xfrm>
            <a:off x="7657525" y="-49628"/>
            <a:ext cx="1308025" cy="735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6" title="Cathay-Pacific-Logo-500x281.png"/>
          <p:cNvPicPr preferRelativeResize="0"/>
          <p:nvPr/>
        </p:nvPicPr>
        <p:blipFill>
          <a:blip r:embed="rId3">
            <a:alphaModFix/>
          </a:blip>
          <a:stretch>
            <a:fillRect/>
          </a:stretch>
        </p:blipFill>
        <p:spPr>
          <a:xfrm>
            <a:off x="7672475" y="-76203"/>
            <a:ext cx="1308025" cy="735100"/>
          </a:xfrm>
          <a:prstGeom prst="rect">
            <a:avLst/>
          </a:prstGeom>
          <a:noFill/>
          <a:ln>
            <a:noFill/>
          </a:ln>
        </p:spPr>
      </p:pic>
      <p:sp>
        <p:nvSpPr>
          <p:cNvPr id="91" name="Google Shape;91;p16"/>
          <p:cNvSpPr txBox="1"/>
          <p:nvPr>
            <p:ph type="title"/>
          </p:nvPr>
        </p:nvSpPr>
        <p:spPr>
          <a:xfrm>
            <a:off x="367375" y="157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006B6E"/>
                </a:solidFill>
              </a:rPr>
              <a:t>Company Overview </a:t>
            </a:r>
            <a:endParaRPr sz="1700">
              <a:solidFill>
                <a:srgbClr val="006B6E"/>
              </a:solidFill>
            </a:endParaRPr>
          </a:p>
        </p:txBody>
      </p:sp>
      <p:sp>
        <p:nvSpPr>
          <p:cNvPr id="92" name="Google Shape;92;p16"/>
          <p:cNvSpPr txBox="1"/>
          <p:nvPr>
            <p:ph idx="1" type="body"/>
          </p:nvPr>
        </p:nvSpPr>
        <p:spPr>
          <a:xfrm>
            <a:off x="367375" y="583550"/>
            <a:ext cx="4226400" cy="15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Over the years, Cathay Pacific grew its fleet and now flies to </a:t>
            </a:r>
            <a:r>
              <a:rPr b="1" lang="en" sz="1200">
                <a:solidFill>
                  <a:schemeClr val="dk1"/>
                </a:solidFill>
              </a:rPr>
              <a:t>over 80</a:t>
            </a:r>
            <a:r>
              <a:rPr lang="en" sz="1200">
                <a:solidFill>
                  <a:schemeClr val="dk1"/>
                </a:solidFill>
              </a:rPr>
              <a:t> destinations worldwide</a:t>
            </a:r>
            <a:endParaRPr sz="1200">
              <a:solidFill>
                <a:schemeClr val="dk1"/>
              </a:solidFill>
            </a:endParaRPr>
          </a:p>
          <a:p>
            <a:pPr indent="0" lvl="0" marL="0" rtl="0" algn="l">
              <a:spcBef>
                <a:spcPts val="1200"/>
              </a:spcBef>
              <a:spcAft>
                <a:spcPts val="0"/>
              </a:spcAft>
              <a:buNone/>
            </a:pPr>
            <a:r>
              <a:rPr lang="en" sz="1200">
                <a:solidFill>
                  <a:schemeClr val="dk1"/>
                </a:solidFill>
              </a:rPr>
              <a:t>Main business comes from passenger flights, cargo services and lifestyle services through its Asia Miles programme</a:t>
            </a:r>
            <a:endParaRPr sz="1200">
              <a:solidFill>
                <a:schemeClr val="dk1"/>
              </a:solidFill>
            </a:endParaRPr>
          </a:p>
          <a:p>
            <a:pPr indent="0" lvl="0" marL="0" rtl="0" algn="l">
              <a:spcBef>
                <a:spcPts val="1200"/>
              </a:spcBef>
              <a:spcAft>
                <a:spcPts val="1200"/>
              </a:spcAft>
              <a:buNone/>
            </a:pPr>
            <a:r>
              <a:rPr lang="en" sz="1200">
                <a:solidFill>
                  <a:schemeClr val="dk1"/>
                </a:solidFill>
              </a:rPr>
              <a:t>Flights are primarily in and out of Hong Kong, where its headquarters is located</a:t>
            </a:r>
            <a:endParaRPr sz="1200">
              <a:solidFill>
                <a:schemeClr val="dk1"/>
              </a:solidFill>
            </a:endParaRPr>
          </a:p>
        </p:txBody>
      </p:sp>
      <p:pic>
        <p:nvPicPr>
          <p:cNvPr id="93" name="Google Shape;93;p16"/>
          <p:cNvPicPr preferRelativeResize="0"/>
          <p:nvPr/>
        </p:nvPicPr>
        <p:blipFill>
          <a:blip r:embed="rId4">
            <a:alphaModFix/>
          </a:blip>
          <a:stretch>
            <a:fillRect/>
          </a:stretch>
        </p:blipFill>
        <p:spPr>
          <a:xfrm>
            <a:off x="389800" y="2455250"/>
            <a:ext cx="8158802" cy="2223924"/>
          </a:xfrm>
          <a:prstGeom prst="rect">
            <a:avLst/>
          </a:prstGeom>
          <a:noFill/>
          <a:ln>
            <a:noFill/>
          </a:ln>
        </p:spPr>
      </p:pic>
      <p:pic>
        <p:nvPicPr>
          <p:cNvPr id="94" name="Google Shape;94;p16"/>
          <p:cNvPicPr preferRelativeResize="0"/>
          <p:nvPr/>
        </p:nvPicPr>
        <p:blipFill>
          <a:blip r:embed="rId5">
            <a:alphaModFix/>
          </a:blip>
          <a:stretch>
            <a:fillRect/>
          </a:stretch>
        </p:blipFill>
        <p:spPr>
          <a:xfrm>
            <a:off x="4937400" y="464050"/>
            <a:ext cx="3370326" cy="1950301"/>
          </a:xfrm>
          <a:prstGeom prst="rect">
            <a:avLst/>
          </a:prstGeom>
          <a:noFill/>
          <a:ln>
            <a:noFill/>
          </a:ln>
        </p:spPr>
      </p:pic>
      <p:pic>
        <p:nvPicPr>
          <p:cNvPr id="95" name="Google Shape;95;p16"/>
          <p:cNvPicPr preferRelativeResize="0"/>
          <p:nvPr/>
        </p:nvPicPr>
        <p:blipFill>
          <a:blip r:embed="rId6">
            <a:alphaModFix/>
          </a:blip>
          <a:stretch>
            <a:fillRect/>
          </a:stretch>
        </p:blipFill>
        <p:spPr>
          <a:xfrm>
            <a:off x="0" y="4502968"/>
            <a:ext cx="9144001" cy="7095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title="Cathay-Pacific-Logo-500x281.png"/>
          <p:cNvPicPr preferRelativeResize="0"/>
          <p:nvPr/>
        </p:nvPicPr>
        <p:blipFill>
          <a:blip r:embed="rId3">
            <a:alphaModFix/>
          </a:blip>
          <a:stretch>
            <a:fillRect/>
          </a:stretch>
        </p:blipFill>
        <p:spPr>
          <a:xfrm>
            <a:off x="7672475" y="-3"/>
            <a:ext cx="1308025" cy="735100"/>
          </a:xfrm>
          <a:prstGeom prst="rect">
            <a:avLst/>
          </a:prstGeom>
          <a:noFill/>
          <a:ln>
            <a:noFill/>
          </a:ln>
        </p:spPr>
      </p:pic>
      <p:sp>
        <p:nvSpPr>
          <p:cNvPr id="101" name="Google Shape;101;p17"/>
          <p:cNvSpPr txBox="1"/>
          <p:nvPr>
            <p:ph type="title"/>
          </p:nvPr>
        </p:nvSpPr>
        <p:spPr>
          <a:xfrm>
            <a:off x="232875" y="812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006B6E"/>
                </a:solidFill>
              </a:rPr>
              <a:t>Moving Forward</a:t>
            </a:r>
            <a:endParaRPr sz="1700">
              <a:solidFill>
                <a:srgbClr val="006B6E"/>
              </a:solidFill>
            </a:endParaRPr>
          </a:p>
        </p:txBody>
      </p:sp>
      <p:pic>
        <p:nvPicPr>
          <p:cNvPr id="102" name="Google Shape;102;p17"/>
          <p:cNvPicPr preferRelativeResize="0"/>
          <p:nvPr/>
        </p:nvPicPr>
        <p:blipFill>
          <a:blip r:embed="rId4">
            <a:alphaModFix/>
          </a:blip>
          <a:stretch>
            <a:fillRect/>
          </a:stretch>
        </p:blipFill>
        <p:spPr>
          <a:xfrm>
            <a:off x="1353458" y="519675"/>
            <a:ext cx="6158063" cy="4049199"/>
          </a:xfrm>
          <a:prstGeom prst="rect">
            <a:avLst/>
          </a:prstGeom>
          <a:noFill/>
          <a:ln>
            <a:noFill/>
          </a:ln>
        </p:spPr>
      </p:pic>
      <p:pic>
        <p:nvPicPr>
          <p:cNvPr id="103" name="Google Shape;103;p17"/>
          <p:cNvPicPr preferRelativeResize="0"/>
          <p:nvPr/>
        </p:nvPicPr>
        <p:blipFill>
          <a:blip r:embed="rId5">
            <a:alphaModFix/>
          </a:blip>
          <a:stretch>
            <a:fillRect/>
          </a:stretch>
        </p:blipFill>
        <p:spPr>
          <a:xfrm>
            <a:off x="0" y="4502968"/>
            <a:ext cx="9144001" cy="7095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8" title="Cathay-Pacific-Logo-500x281.png"/>
          <p:cNvPicPr preferRelativeResize="0"/>
          <p:nvPr/>
        </p:nvPicPr>
        <p:blipFill>
          <a:blip r:embed="rId3">
            <a:alphaModFix/>
          </a:blip>
          <a:stretch>
            <a:fillRect/>
          </a:stretch>
        </p:blipFill>
        <p:spPr>
          <a:xfrm>
            <a:off x="7672475" y="-76203"/>
            <a:ext cx="1308025" cy="735100"/>
          </a:xfrm>
          <a:prstGeom prst="rect">
            <a:avLst/>
          </a:prstGeom>
          <a:noFill/>
          <a:ln>
            <a:noFill/>
          </a:ln>
        </p:spPr>
      </p:pic>
      <p:sp>
        <p:nvSpPr>
          <p:cNvPr id="109" name="Google Shape;109;p18"/>
          <p:cNvSpPr txBox="1"/>
          <p:nvPr>
            <p:ph type="title"/>
          </p:nvPr>
        </p:nvSpPr>
        <p:spPr>
          <a:xfrm>
            <a:off x="79925" y="5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006B6E"/>
                </a:solidFill>
              </a:rPr>
              <a:t>Exogenous</a:t>
            </a:r>
            <a:r>
              <a:rPr lang="en" sz="1700">
                <a:solidFill>
                  <a:srgbClr val="006B6E"/>
                </a:solidFill>
              </a:rPr>
              <a:t> Factors Impacting the Airline Industry</a:t>
            </a:r>
            <a:endParaRPr sz="1700">
              <a:solidFill>
                <a:srgbClr val="006B6E"/>
              </a:solidFill>
            </a:endParaRPr>
          </a:p>
        </p:txBody>
      </p:sp>
      <p:pic>
        <p:nvPicPr>
          <p:cNvPr id="110" name="Google Shape;110;p18"/>
          <p:cNvPicPr preferRelativeResize="0"/>
          <p:nvPr/>
        </p:nvPicPr>
        <p:blipFill>
          <a:blip r:embed="rId4">
            <a:alphaModFix/>
          </a:blip>
          <a:stretch>
            <a:fillRect/>
          </a:stretch>
        </p:blipFill>
        <p:spPr>
          <a:xfrm>
            <a:off x="5562050" y="1400907"/>
            <a:ext cx="3610650" cy="607318"/>
          </a:xfrm>
          <a:prstGeom prst="rect">
            <a:avLst/>
          </a:prstGeom>
          <a:noFill/>
          <a:ln>
            <a:noFill/>
          </a:ln>
        </p:spPr>
      </p:pic>
      <p:pic>
        <p:nvPicPr>
          <p:cNvPr id="111" name="Google Shape;111;p18"/>
          <p:cNvPicPr preferRelativeResize="0"/>
          <p:nvPr/>
        </p:nvPicPr>
        <p:blipFill>
          <a:blip r:embed="rId5">
            <a:alphaModFix/>
          </a:blip>
          <a:stretch>
            <a:fillRect/>
          </a:stretch>
        </p:blipFill>
        <p:spPr>
          <a:xfrm>
            <a:off x="5172225" y="2971746"/>
            <a:ext cx="3808274" cy="928704"/>
          </a:xfrm>
          <a:prstGeom prst="rect">
            <a:avLst/>
          </a:prstGeom>
          <a:noFill/>
          <a:ln>
            <a:noFill/>
          </a:ln>
        </p:spPr>
      </p:pic>
      <p:pic>
        <p:nvPicPr>
          <p:cNvPr id="112" name="Google Shape;112;p18"/>
          <p:cNvPicPr preferRelativeResize="0"/>
          <p:nvPr/>
        </p:nvPicPr>
        <p:blipFill>
          <a:blip r:embed="rId6">
            <a:alphaModFix/>
          </a:blip>
          <a:stretch>
            <a:fillRect/>
          </a:stretch>
        </p:blipFill>
        <p:spPr>
          <a:xfrm>
            <a:off x="5172227" y="2285300"/>
            <a:ext cx="3828974" cy="607325"/>
          </a:xfrm>
          <a:prstGeom prst="rect">
            <a:avLst/>
          </a:prstGeom>
          <a:noFill/>
          <a:ln>
            <a:noFill/>
          </a:ln>
        </p:spPr>
      </p:pic>
      <p:pic>
        <p:nvPicPr>
          <p:cNvPr id="113" name="Google Shape;113;p18"/>
          <p:cNvPicPr preferRelativeResize="0"/>
          <p:nvPr/>
        </p:nvPicPr>
        <p:blipFill>
          <a:blip r:embed="rId7">
            <a:alphaModFix/>
          </a:blip>
          <a:stretch>
            <a:fillRect/>
          </a:stretch>
        </p:blipFill>
        <p:spPr>
          <a:xfrm>
            <a:off x="5485860" y="582700"/>
            <a:ext cx="3267615" cy="735100"/>
          </a:xfrm>
          <a:prstGeom prst="rect">
            <a:avLst/>
          </a:prstGeom>
          <a:noFill/>
          <a:ln>
            <a:noFill/>
          </a:ln>
        </p:spPr>
      </p:pic>
      <p:pic>
        <p:nvPicPr>
          <p:cNvPr id="114" name="Google Shape;114;p18"/>
          <p:cNvPicPr preferRelativeResize="0"/>
          <p:nvPr/>
        </p:nvPicPr>
        <p:blipFill>
          <a:blip r:embed="rId8">
            <a:alphaModFix/>
          </a:blip>
          <a:stretch>
            <a:fillRect/>
          </a:stretch>
        </p:blipFill>
        <p:spPr>
          <a:xfrm>
            <a:off x="-2046825" y="444125"/>
            <a:ext cx="5368076" cy="4222649"/>
          </a:xfrm>
          <a:prstGeom prst="rect">
            <a:avLst/>
          </a:prstGeom>
          <a:noFill/>
          <a:ln>
            <a:noFill/>
          </a:ln>
        </p:spPr>
      </p:pic>
      <p:pic>
        <p:nvPicPr>
          <p:cNvPr id="115" name="Google Shape;115;p18"/>
          <p:cNvPicPr preferRelativeResize="0"/>
          <p:nvPr/>
        </p:nvPicPr>
        <p:blipFill>
          <a:blip r:embed="rId9">
            <a:alphaModFix/>
          </a:blip>
          <a:stretch>
            <a:fillRect/>
          </a:stretch>
        </p:blipFill>
        <p:spPr>
          <a:xfrm>
            <a:off x="1072250" y="3031450"/>
            <a:ext cx="5368074" cy="1452985"/>
          </a:xfrm>
          <a:prstGeom prst="rect">
            <a:avLst/>
          </a:prstGeom>
          <a:noFill/>
          <a:ln>
            <a:noFill/>
          </a:ln>
        </p:spPr>
      </p:pic>
      <p:pic>
        <p:nvPicPr>
          <p:cNvPr id="116" name="Google Shape;116;p18"/>
          <p:cNvPicPr preferRelativeResize="0"/>
          <p:nvPr/>
        </p:nvPicPr>
        <p:blipFill>
          <a:blip r:embed="rId10">
            <a:alphaModFix/>
          </a:blip>
          <a:stretch>
            <a:fillRect/>
          </a:stretch>
        </p:blipFill>
        <p:spPr>
          <a:xfrm>
            <a:off x="1103200" y="444125"/>
            <a:ext cx="4947950" cy="2006450"/>
          </a:xfrm>
          <a:prstGeom prst="rect">
            <a:avLst/>
          </a:prstGeom>
          <a:noFill/>
          <a:ln>
            <a:noFill/>
          </a:ln>
        </p:spPr>
      </p:pic>
      <p:pic>
        <p:nvPicPr>
          <p:cNvPr id="117" name="Google Shape;117;p18"/>
          <p:cNvPicPr preferRelativeResize="0"/>
          <p:nvPr/>
        </p:nvPicPr>
        <p:blipFill>
          <a:blip r:embed="rId11">
            <a:alphaModFix/>
          </a:blip>
          <a:stretch>
            <a:fillRect/>
          </a:stretch>
        </p:blipFill>
        <p:spPr>
          <a:xfrm>
            <a:off x="0" y="4502968"/>
            <a:ext cx="9144001" cy="7095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9" title="Cathay-Pacific-Logo-500x281.png"/>
          <p:cNvPicPr preferRelativeResize="0"/>
          <p:nvPr/>
        </p:nvPicPr>
        <p:blipFill>
          <a:blip r:embed="rId3">
            <a:alphaModFix/>
          </a:blip>
          <a:stretch>
            <a:fillRect/>
          </a:stretch>
        </p:blipFill>
        <p:spPr>
          <a:xfrm>
            <a:off x="7683575" y="-70453"/>
            <a:ext cx="1308025" cy="735100"/>
          </a:xfrm>
          <a:prstGeom prst="rect">
            <a:avLst/>
          </a:prstGeom>
          <a:noFill/>
          <a:ln>
            <a:noFill/>
          </a:ln>
        </p:spPr>
      </p:pic>
      <p:sp>
        <p:nvSpPr>
          <p:cNvPr id="123" name="Google Shape;123;p19"/>
          <p:cNvSpPr txBox="1"/>
          <p:nvPr>
            <p:ph type="title"/>
          </p:nvPr>
        </p:nvSpPr>
        <p:spPr>
          <a:xfrm>
            <a:off x="239825" y="162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006B6E"/>
                </a:solidFill>
              </a:rPr>
              <a:t>Macroeconomic and Industry</a:t>
            </a:r>
            <a:r>
              <a:rPr lang="en" sz="1700">
                <a:solidFill>
                  <a:srgbClr val="006B6E"/>
                </a:solidFill>
              </a:rPr>
              <a:t> Analysis</a:t>
            </a:r>
            <a:endParaRPr sz="1700">
              <a:solidFill>
                <a:srgbClr val="006B6E"/>
              </a:solidFill>
            </a:endParaRPr>
          </a:p>
        </p:txBody>
      </p:sp>
      <p:pic>
        <p:nvPicPr>
          <p:cNvPr id="124" name="Google Shape;124;p19"/>
          <p:cNvPicPr preferRelativeResize="0"/>
          <p:nvPr/>
        </p:nvPicPr>
        <p:blipFill>
          <a:blip r:embed="rId4">
            <a:alphaModFix/>
          </a:blip>
          <a:stretch>
            <a:fillRect/>
          </a:stretch>
        </p:blipFill>
        <p:spPr>
          <a:xfrm>
            <a:off x="5917400" y="538075"/>
            <a:ext cx="3074200" cy="4220401"/>
          </a:xfrm>
          <a:prstGeom prst="rect">
            <a:avLst/>
          </a:prstGeom>
          <a:noFill/>
          <a:ln>
            <a:noFill/>
          </a:ln>
        </p:spPr>
      </p:pic>
      <p:pic>
        <p:nvPicPr>
          <p:cNvPr id="125" name="Google Shape;125;p19"/>
          <p:cNvPicPr preferRelativeResize="0"/>
          <p:nvPr/>
        </p:nvPicPr>
        <p:blipFill>
          <a:blip r:embed="rId5">
            <a:alphaModFix/>
          </a:blip>
          <a:stretch>
            <a:fillRect/>
          </a:stretch>
        </p:blipFill>
        <p:spPr>
          <a:xfrm>
            <a:off x="-1917575" y="560925"/>
            <a:ext cx="8017749" cy="4416401"/>
          </a:xfrm>
          <a:prstGeom prst="rect">
            <a:avLst/>
          </a:prstGeom>
          <a:noFill/>
          <a:ln>
            <a:noFill/>
          </a:ln>
        </p:spPr>
      </p:pic>
      <p:pic>
        <p:nvPicPr>
          <p:cNvPr id="126" name="Google Shape;126;p19"/>
          <p:cNvPicPr preferRelativeResize="0"/>
          <p:nvPr/>
        </p:nvPicPr>
        <p:blipFill>
          <a:blip r:embed="rId6">
            <a:alphaModFix/>
          </a:blip>
          <a:stretch>
            <a:fillRect/>
          </a:stretch>
        </p:blipFill>
        <p:spPr>
          <a:xfrm>
            <a:off x="0" y="4579168"/>
            <a:ext cx="9144001" cy="7095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title="Cathay-Pacific-Logo-500x281.png"/>
          <p:cNvPicPr preferRelativeResize="0"/>
          <p:nvPr/>
        </p:nvPicPr>
        <p:blipFill>
          <a:blip r:embed="rId3">
            <a:alphaModFix/>
          </a:blip>
          <a:stretch>
            <a:fillRect/>
          </a:stretch>
        </p:blipFill>
        <p:spPr>
          <a:xfrm>
            <a:off x="7683575" y="-80528"/>
            <a:ext cx="1308025" cy="735100"/>
          </a:xfrm>
          <a:prstGeom prst="rect">
            <a:avLst/>
          </a:prstGeom>
          <a:noFill/>
          <a:ln>
            <a:noFill/>
          </a:ln>
        </p:spPr>
      </p:pic>
      <p:sp>
        <p:nvSpPr>
          <p:cNvPr id="132" name="Google Shape;132;p20"/>
          <p:cNvSpPr txBox="1"/>
          <p:nvPr>
            <p:ph type="title"/>
          </p:nvPr>
        </p:nvSpPr>
        <p:spPr>
          <a:xfrm>
            <a:off x="152400" y="162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00">
                <a:solidFill>
                  <a:srgbClr val="006B6E"/>
                </a:solidFill>
              </a:rPr>
              <a:t>Industry A</a:t>
            </a:r>
            <a:r>
              <a:rPr lang="en" sz="1700">
                <a:solidFill>
                  <a:srgbClr val="006B6E"/>
                </a:solidFill>
              </a:rPr>
              <a:t>nalysis - Porter’s Five Analysis</a:t>
            </a:r>
            <a:endParaRPr sz="1700">
              <a:solidFill>
                <a:srgbClr val="006B6E"/>
              </a:solidFill>
            </a:endParaRPr>
          </a:p>
        </p:txBody>
      </p:sp>
      <p:grpSp>
        <p:nvGrpSpPr>
          <p:cNvPr id="133" name="Google Shape;133;p20"/>
          <p:cNvGrpSpPr/>
          <p:nvPr/>
        </p:nvGrpSpPr>
        <p:grpSpPr>
          <a:xfrm>
            <a:off x="382525" y="974300"/>
            <a:ext cx="7494797" cy="2816538"/>
            <a:chOff x="322553" y="1238754"/>
            <a:chExt cx="11426737" cy="4068966"/>
          </a:xfrm>
        </p:grpSpPr>
        <p:sp>
          <p:nvSpPr>
            <p:cNvPr id="134" name="Google Shape;134;p20"/>
            <p:cNvSpPr/>
            <p:nvPr/>
          </p:nvSpPr>
          <p:spPr>
            <a:xfrm>
              <a:off x="453077" y="2743776"/>
              <a:ext cx="2532300" cy="55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1200" u="none" cap="none" strike="noStrike">
                  <a:solidFill>
                    <a:srgbClr val="000000"/>
                  </a:solidFill>
                  <a:latin typeface="Georgia"/>
                  <a:ea typeface="Georgia"/>
                  <a:cs typeface="Georgia"/>
                  <a:sym typeface="Georgia"/>
                </a:rPr>
                <a:t>Threat of </a:t>
              </a:r>
              <a:br>
                <a:rPr b="1" i="0" lang="en" sz="1200" u="none" cap="none" strike="noStrike">
                  <a:solidFill>
                    <a:srgbClr val="000000"/>
                  </a:solidFill>
                  <a:latin typeface="Georgia"/>
                  <a:ea typeface="Georgia"/>
                  <a:cs typeface="Georgia"/>
                  <a:sym typeface="Georgia"/>
                </a:rPr>
              </a:br>
              <a:r>
                <a:rPr b="1" i="0" lang="en" sz="1200" u="none" cap="none" strike="noStrike">
                  <a:solidFill>
                    <a:srgbClr val="000000"/>
                  </a:solidFill>
                  <a:latin typeface="Georgia"/>
                  <a:ea typeface="Georgia"/>
                  <a:cs typeface="Georgia"/>
                  <a:sym typeface="Georgia"/>
                </a:rPr>
                <a:t>new entrants</a:t>
              </a:r>
              <a:endParaRPr sz="1200"/>
            </a:p>
          </p:txBody>
        </p:sp>
        <p:sp>
          <p:nvSpPr>
            <p:cNvPr id="135" name="Google Shape;135;p20"/>
            <p:cNvSpPr/>
            <p:nvPr/>
          </p:nvSpPr>
          <p:spPr>
            <a:xfrm>
              <a:off x="2600286" y="2743523"/>
              <a:ext cx="2532300" cy="55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1200" u="none" cap="none" strike="noStrike">
                  <a:solidFill>
                    <a:srgbClr val="000000"/>
                  </a:solidFill>
                  <a:latin typeface="Georgia"/>
                  <a:ea typeface="Georgia"/>
                  <a:cs typeface="Georgia"/>
                  <a:sym typeface="Georgia"/>
                </a:rPr>
                <a:t>Threat of </a:t>
              </a:r>
              <a:br>
                <a:rPr b="1" i="0" lang="en" sz="1200" u="none" cap="none" strike="noStrike">
                  <a:solidFill>
                    <a:srgbClr val="000000"/>
                  </a:solidFill>
                  <a:latin typeface="Georgia"/>
                  <a:ea typeface="Georgia"/>
                  <a:cs typeface="Georgia"/>
                  <a:sym typeface="Georgia"/>
                </a:rPr>
              </a:br>
              <a:r>
                <a:rPr b="1" i="0" lang="en" sz="1200" u="none" cap="none" strike="noStrike">
                  <a:solidFill>
                    <a:srgbClr val="000000"/>
                  </a:solidFill>
                  <a:latin typeface="Georgia"/>
                  <a:ea typeface="Georgia"/>
                  <a:cs typeface="Georgia"/>
                  <a:sym typeface="Georgia"/>
                </a:rPr>
                <a:t>substitutes</a:t>
              </a:r>
              <a:endParaRPr sz="1200"/>
            </a:p>
          </p:txBody>
        </p:sp>
        <p:sp>
          <p:nvSpPr>
            <p:cNvPr id="136" name="Google Shape;136;p20"/>
            <p:cNvSpPr/>
            <p:nvPr/>
          </p:nvSpPr>
          <p:spPr>
            <a:xfrm>
              <a:off x="4881215" y="2736009"/>
              <a:ext cx="2532300" cy="55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1200" u="none" cap="none" strike="noStrike">
                  <a:solidFill>
                    <a:srgbClr val="000000"/>
                  </a:solidFill>
                  <a:latin typeface="Georgia"/>
                  <a:ea typeface="Georgia"/>
                  <a:cs typeface="Georgia"/>
                  <a:sym typeface="Georgia"/>
                </a:rPr>
                <a:t>Bargaining power </a:t>
              </a:r>
              <a:br>
                <a:rPr b="1" i="0" lang="en" sz="1200" u="none" cap="none" strike="noStrike">
                  <a:solidFill>
                    <a:srgbClr val="000000"/>
                  </a:solidFill>
                  <a:latin typeface="Georgia"/>
                  <a:ea typeface="Georgia"/>
                  <a:cs typeface="Georgia"/>
                  <a:sym typeface="Georgia"/>
                </a:rPr>
              </a:br>
              <a:r>
                <a:rPr b="1" i="0" lang="en" sz="1200" u="none" cap="none" strike="noStrike">
                  <a:solidFill>
                    <a:srgbClr val="000000"/>
                  </a:solidFill>
                  <a:latin typeface="Georgia"/>
                  <a:ea typeface="Georgia"/>
                  <a:cs typeface="Georgia"/>
                  <a:sym typeface="Georgia"/>
                </a:rPr>
                <a:t>of customers</a:t>
              </a:r>
              <a:endParaRPr sz="1200"/>
            </a:p>
          </p:txBody>
        </p:sp>
        <p:sp>
          <p:nvSpPr>
            <p:cNvPr id="137" name="Google Shape;137;p20"/>
            <p:cNvSpPr/>
            <p:nvPr/>
          </p:nvSpPr>
          <p:spPr>
            <a:xfrm>
              <a:off x="7196278" y="2753851"/>
              <a:ext cx="2532300" cy="55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1200" u="none" cap="none" strike="noStrike">
                  <a:solidFill>
                    <a:srgbClr val="000000"/>
                  </a:solidFill>
                  <a:latin typeface="Georgia"/>
                  <a:ea typeface="Georgia"/>
                  <a:cs typeface="Georgia"/>
                  <a:sym typeface="Georgia"/>
                </a:rPr>
                <a:t>Bargaining power </a:t>
              </a:r>
              <a:br>
                <a:rPr b="1" i="0" lang="en" sz="1200" u="none" cap="none" strike="noStrike">
                  <a:solidFill>
                    <a:srgbClr val="000000"/>
                  </a:solidFill>
                  <a:latin typeface="Georgia"/>
                  <a:ea typeface="Georgia"/>
                  <a:cs typeface="Georgia"/>
                  <a:sym typeface="Georgia"/>
                </a:rPr>
              </a:br>
              <a:r>
                <a:rPr b="1" i="0" lang="en" sz="1200" u="none" cap="none" strike="noStrike">
                  <a:solidFill>
                    <a:srgbClr val="000000"/>
                  </a:solidFill>
                  <a:latin typeface="Georgia"/>
                  <a:ea typeface="Georgia"/>
                  <a:cs typeface="Georgia"/>
                  <a:sym typeface="Georgia"/>
                </a:rPr>
                <a:t>of suppliers</a:t>
              </a:r>
              <a:endParaRPr sz="1200"/>
            </a:p>
          </p:txBody>
        </p:sp>
        <p:sp>
          <p:nvSpPr>
            <p:cNvPr id="138" name="Google Shape;138;p20"/>
            <p:cNvSpPr/>
            <p:nvPr/>
          </p:nvSpPr>
          <p:spPr>
            <a:xfrm>
              <a:off x="9216991" y="2744246"/>
              <a:ext cx="2532300" cy="55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1200" u="none" cap="none" strike="noStrike">
                  <a:solidFill>
                    <a:srgbClr val="000000"/>
                  </a:solidFill>
                  <a:latin typeface="Georgia"/>
                  <a:ea typeface="Georgia"/>
                  <a:cs typeface="Georgia"/>
                  <a:sym typeface="Georgia"/>
                </a:rPr>
                <a:t>Competitive </a:t>
              </a:r>
              <a:br>
                <a:rPr b="1" i="0" lang="en" sz="1200" u="none" cap="none" strike="noStrike">
                  <a:solidFill>
                    <a:srgbClr val="000000"/>
                  </a:solidFill>
                  <a:latin typeface="Georgia"/>
                  <a:ea typeface="Georgia"/>
                  <a:cs typeface="Georgia"/>
                  <a:sym typeface="Georgia"/>
                </a:rPr>
              </a:br>
              <a:r>
                <a:rPr b="1" i="0" lang="en" sz="1200" u="none" cap="none" strike="noStrike">
                  <a:solidFill>
                    <a:srgbClr val="000000"/>
                  </a:solidFill>
                  <a:latin typeface="Georgia"/>
                  <a:ea typeface="Georgia"/>
                  <a:cs typeface="Georgia"/>
                  <a:sym typeface="Georgia"/>
                </a:rPr>
                <a:t>rivalry</a:t>
              </a:r>
              <a:endParaRPr sz="1200"/>
            </a:p>
          </p:txBody>
        </p:sp>
        <p:cxnSp>
          <p:nvCxnSpPr>
            <p:cNvPr id="139" name="Google Shape;139;p20"/>
            <p:cNvCxnSpPr/>
            <p:nvPr/>
          </p:nvCxnSpPr>
          <p:spPr>
            <a:xfrm>
              <a:off x="1890208" y="2046340"/>
              <a:ext cx="8514300" cy="0"/>
            </a:xfrm>
            <a:prstGeom prst="straightConnector1">
              <a:avLst/>
            </a:prstGeom>
            <a:noFill/>
            <a:ln cap="flat" cmpd="sng" w="12700">
              <a:solidFill>
                <a:srgbClr val="595959"/>
              </a:solidFill>
              <a:prstDash val="dash"/>
              <a:miter lim="800000"/>
              <a:headEnd len="sm" w="sm" type="none"/>
              <a:tailEnd len="sm" w="sm" type="none"/>
            </a:ln>
          </p:spPr>
        </p:cxnSp>
        <p:sp>
          <p:nvSpPr>
            <p:cNvPr id="140" name="Google Shape;140;p20"/>
            <p:cNvSpPr/>
            <p:nvPr/>
          </p:nvSpPr>
          <p:spPr>
            <a:xfrm>
              <a:off x="1088866" y="1238754"/>
              <a:ext cx="1299600" cy="1224600"/>
            </a:xfrm>
            <a:prstGeom prst="ellipse">
              <a:avLst/>
            </a:prstGeom>
            <a:solidFill>
              <a:srgbClr val="F2F2F2"/>
            </a:solidFill>
            <a:ln cap="flat" cmpd="sng" w="19050">
              <a:solidFill>
                <a:srgbClr val="FFFFFF"/>
              </a:solidFill>
              <a:prstDash val="solid"/>
              <a:round/>
              <a:headEnd len="sm" w="sm" type="none"/>
              <a:tailEnd len="sm" w="sm" type="none"/>
            </a:ln>
            <a:effectLst>
              <a:outerShdw rotWithShape="0" algn="ctr" dir="6993903" dist="28398">
                <a:srgbClr val="B2B2B2">
                  <a:alpha val="498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20"/>
            <p:cNvSpPr/>
            <p:nvPr/>
          </p:nvSpPr>
          <p:spPr>
            <a:xfrm>
              <a:off x="3217468" y="1238754"/>
              <a:ext cx="1335300" cy="1279800"/>
            </a:xfrm>
            <a:prstGeom prst="ellipse">
              <a:avLst/>
            </a:prstGeom>
            <a:solidFill>
              <a:srgbClr val="F2F2F2"/>
            </a:solidFill>
            <a:ln cap="flat" cmpd="sng" w="19050">
              <a:solidFill>
                <a:srgbClr val="FFFFFF"/>
              </a:solidFill>
              <a:prstDash val="solid"/>
              <a:round/>
              <a:headEnd len="sm" w="sm" type="none"/>
              <a:tailEnd len="sm" w="sm" type="none"/>
            </a:ln>
            <a:effectLst>
              <a:outerShdw rotWithShape="0" algn="ctr" dir="6993903" dist="28398">
                <a:srgbClr val="B2B2B2">
                  <a:alpha val="498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20"/>
            <p:cNvSpPr/>
            <p:nvPr/>
          </p:nvSpPr>
          <p:spPr>
            <a:xfrm>
              <a:off x="5346070" y="1238754"/>
              <a:ext cx="1335300" cy="1279500"/>
            </a:xfrm>
            <a:prstGeom prst="ellipse">
              <a:avLst/>
            </a:prstGeom>
            <a:solidFill>
              <a:srgbClr val="F2F2F2"/>
            </a:solidFill>
            <a:ln cap="flat" cmpd="sng" w="19050">
              <a:solidFill>
                <a:srgbClr val="FFFFFF"/>
              </a:solidFill>
              <a:prstDash val="solid"/>
              <a:round/>
              <a:headEnd len="sm" w="sm" type="none"/>
              <a:tailEnd len="sm" w="sm" type="none"/>
            </a:ln>
            <a:effectLst>
              <a:outerShdw rotWithShape="0" algn="ctr" dir="6993903" dist="28398">
                <a:srgbClr val="B2B2B2">
                  <a:alpha val="498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20"/>
            <p:cNvSpPr/>
            <p:nvPr/>
          </p:nvSpPr>
          <p:spPr>
            <a:xfrm>
              <a:off x="7474672" y="1238754"/>
              <a:ext cx="1336500" cy="1279800"/>
            </a:xfrm>
            <a:prstGeom prst="ellipse">
              <a:avLst/>
            </a:prstGeom>
            <a:solidFill>
              <a:srgbClr val="F2F2F2"/>
            </a:solidFill>
            <a:ln cap="flat" cmpd="sng" w="19050">
              <a:solidFill>
                <a:srgbClr val="FFFFFF"/>
              </a:solidFill>
              <a:prstDash val="solid"/>
              <a:round/>
              <a:headEnd len="sm" w="sm" type="none"/>
              <a:tailEnd len="sm" w="sm" type="none"/>
            </a:ln>
            <a:effectLst>
              <a:outerShdw rotWithShape="0" algn="ctr" dir="6993903" dist="28398">
                <a:srgbClr val="B2B2B2">
                  <a:alpha val="498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20"/>
            <p:cNvSpPr/>
            <p:nvPr/>
          </p:nvSpPr>
          <p:spPr>
            <a:xfrm>
              <a:off x="9603236" y="1238754"/>
              <a:ext cx="1335300" cy="1279800"/>
            </a:xfrm>
            <a:prstGeom prst="ellipse">
              <a:avLst/>
            </a:prstGeom>
            <a:solidFill>
              <a:srgbClr val="F2F2F2"/>
            </a:solidFill>
            <a:ln cap="flat" cmpd="sng" w="19050">
              <a:solidFill>
                <a:srgbClr val="FFFFFF"/>
              </a:solidFill>
              <a:prstDash val="solid"/>
              <a:round/>
              <a:headEnd len="sm" w="sm" type="none"/>
              <a:tailEnd len="sm" w="sm" type="none"/>
            </a:ln>
            <a:effectLst>
              <a:outerShdw rotWithShape="0" algn="ctr" dir="6993903" dist="28398">
                <a:srgbClr val="B2B2B2">
                  <a:alpha val="498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20"/>
            <p:cNvSpPr/>
            <p:nvPr/>
          </p:nvSpPr>
          <p:spPr>
            <a:xfrm>
              <a:off x="1088867" y="1409090"/>
              <a:ext cx="1260726" cy="1053843"/>
            </a:xfrm>
            <a:custGeom>
              <a:rect b="b" l="l" r="r" t="t"/>
              <a:pathLst>
                <a:path extrusionOk="0" h="991852" w="1120645">
                  <a:moveTo>
                    <a:pt x="178967" y="0"/>
                  </a:moveTo>
                  <a:cubicBezTo>
                    <a:pt x="157631" y="55971"/>
                    <a:pt x="147484" y="116708"/>
                    <a:pt x="147484" y="179814"/>
                  </a:cubicBezTo>
                  <a:cubicBezTo>
                    <a:pt x="147484" y="497965"/>
                    <a:pt x="405397" y="755878"/>
                    <a:pt x="723548" y="755878"/>
                  </a:cubicBezTo>
                  <a:cubicBezTo>
                    <a:pt x="877860" y="755878"/>
                    <a:pt x="1018002" y="695203"/>
                    <a:pt x="1120645" y="595603"/>
                  </a:cubicBezTo>
                  <a:cubicBezTo>
                    <a:pt x="1047442" y="826108"/>
                    <a:pt x="831109" y="991852"/>
                    <a:pt x="576064" y="991852"/>
                  </a:cubicBezTo>
                  <a:cubicBezTo>
                    <a:pt x="257913" y="991852"/>
                    <a:pt x="0" y="733939"/>
                    <a:pt x="0" y="415788"/>
                  </a:cubicBezTo>
                  <a:cubicBezTo>
                    <a:pt x="0" y="251950"/>
                    <a:pt x="68397" y="104086"/>
                    <a:pt x="178967" y="0"/>
                  </a:cubicBezTo>
                  <a:close/>
                </a:path>
              </a:pathLst>
            </a:custGeom>
            <a:solidFill>
              <a:srgbClr val="02BBD6"/>
            </a:solidFill>
            <a:ln cap="flat" cmpd="sng" w="19050">
              <a:solidFill>
                <a:srgbClr val="FFFFFF"/>
              </a:solidFill>
              <a:prstDash val="solid"/>
              <a:round/>
              <a:headEnd len="sm" w="sm" type="none"/>
              <a:tailEnd len="sm" w="sm" type="none"/>
            </a:ln>
            <a:effectLst>
              <a:outerShdw rotWithShape="0" algn="ctr" dir="6993903" dist="28398">
                <a:srgbClr val="B2B2B2">
                  <a:alpha val="498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20"/>
            <p:cNvSpPr/>
            <p:nvPr/>
          </p:nvSpPr>
          <p:spPr>
            <a:xfrm>
              <a:off x="3217468" y="1416773"/>
              <a:ext cx="1336369" cy="1100956"/>
            </a:xfrm>
            <a:custGeom>
              <a:rect b="b" l="l" r="r" t="t"/>
              <a:pathLst>
                <a:path extrusionOk="0" h="991852" w="1120645">
                  <a:moveTo>
                    <a:pt x="178967" y="0"/>
                  </a:moveTo>
                  <a:cubicBezTo>
                    <a:pt x="157631" y="55971"/>
                    <a:pt x="147484" y="116708"/>
                    <a:pt x="147484" y="179814"/>
                  </a:cubicBezTo>
                  <a:cubicBezTo>
                    <a:pt x="147484" y="497965"/>
                    <a:pt x="405397" y="755878"/>
                    <a:pt x="723548" y="755878"/>
                  </a:cubicBezTo>
                  <a:cubicBezTo>
                    <a:pt x="877860" y="755878"/>
                    <a:pt x="1018002" y="695203"/>
                    <a:pt x="1120645" y="595603"/>
                  </a:cubicBezTo>
                  <a:cubicBezTo>
                    <a:pt x="1047442" y="826108"/>
                    <a:pt x="831109" y="991852"/>
                    <a:pt x="576064" y="991852"/>
                  </a:cubicBezTo>
                  <a:cubicBezTo>
                    <a:pt x="257913" y="991852"/>
                    <a:pt x="0" y="733939"/>
                    <a:pt x="0" y="415788"/>
                  </a:cubicBezTo>
                  <a:cubicBezTo>
                    <a:pt x="0" y="251950"/>
                    <a:pt x="68397" y="104086"/>
                    <a:pt x="178967" y="0"/>
                  </a:cubicBezTo>
                  <a:close/>
                </a:path>
              </a:pathLst>
            </a:custGeom>
            <a:solidFill>
              <a:srgbClr val="EC3E35"/>
            </a:solidFill>
            <a:ln cap="flat" cmpd="sng" w="19050">
              <a:solidFill>
                <a:srgbClr val="FFFFFF"/>
              </a:solidFill>
              <a:prstDash val="solid"/>
              <a:round/>
              <a:headEnd len="sm" w="sm" type="none"/>
              <a:tailEnd len="sm" w="sm" type="none"/>
            </a:ln>
            <a:effectLst>
              <a:outerShdw rotWithShape="0" algn="ctr" dir="6993903" dist="28398">
                <a:srgbClr val="B2B2B2">
                  <a:alpha val="498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20"/>
            <p:cNvSpPr/>
            <p:nvPr/>
          </p:nvSpPr>
          <p:spPr>
            <a:xfrm>
              <a:off x="5346070" y="1416756"/>
              <a:ext cx="1297147" cy="1100956"/>
            </a:xfrm>
            <a:custGeom>
              <a:rect b="b" l="l" r="r" t="t"/>
              <a:pathLst>
                <a:path extrusionOk="0" h="991852" w="1120645">
                  <a:moveTo>
                    <a:pt x="178967" y="0"/>
                  </a:moveTo>
                  <a:cubicBezTo>
                    <a:pt x="157631" y="55971"/>
                    <a:pt x="147484" y="116708"/>
                    <a:pt x="147484" y="179814"/>
                  </a:cubicBezTo>
                  <a:cubicBezTo>
                    <a:pt x="147484" y="497965"/>
                    <a:pt x="405397" y="755878"/>
                    <a:pt x="723548" y="755878"/>
                  </a:cubicBezTo>
                  <a:cubicBezTo>
                    <a:pt x="877860" y="755878"/>
                    <a:pt x="1018002" y="695203"/>
                    <a:pt x="1120645" y="595603"/>
                  </a:cubicBezTo>
                  <a:cubicBezTo>
                    <a:pt x="1047442" y="826108"/>
                    <a:pt x="831109" y="991852"/>
                    <a:pt x="576064" y="991852"/>
                  </a:cubicBezTo>
                  <a:cubicBezTo>
                    <a:pt x="257913" y="991852"/>
                    <a:pt x="0" y="733939"/>
                    <a:pt x="0" y="415788"/>
                  </a:cubicBezTo>
                  <a:cubicBezTo>
                    <a:pt x="0" y="251950"/>
                    <a:pt x="68397" y="104086"/>
                    <a:pt x="178967" y="0"/>
                  </a:cubicBezTo>
                  <a:close/>
                </a:path>
              </a:pathLst>
            </a:custGeom>
            <a:solidFill>
              <a:srgbClr val="78B832"/>
            </a:solidFill>
            <a:ln cap="flat" cmpd="sng" w="19050">
              <a:solidFill>
                <a:srgbClr val="FFFFFF"/>
              </a:solidFill>
              <a:prstDash val="solid"/>
              <a:round/>
              <a:headEnd len="sm" w="sm" type="none"/>
              <a:tailEnd len="sm" w="sm" type="none"/>
            </a:ln>
            <a:effectLst>
              <a:outerShdw rotWithShape="0" algn="ctr" dir="6993903" dist="28398">
                <a:srgbClr val="B2B2B2">
                  <a:alpha val="498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20"/>
            <p:cNvSpPr/>
            <p:nvPr/>
          </p:nvSpPr>
          <p:spPr>
            <a:xfrm>
              <a:off x="7474672" y="1416802"/>
              <a:ext cx="1297147" cy="1100956"/>
            </a:xfrm>
            <a:custGeom>
              <a:rect b="b" l="l" r="r" t="t"/>
              <a:pathLst>
                <a:path extrusionOk="0" h="991852" w="1120645">
                  <a:moveTo>
                    <a:pt x="178967" y="0"/>
                  </a:moveTo>
                  <a:cubicBezTo>
                    <a:pt x="157631" y="55971"/>
                    <a:pt x="147484" y="116708"/>
                    <a:pt x="147484" y="179814"/>
                  </a:cubicBezTo>
                  <a:cubicBezTo>
                    <a:pt x="147484" y="497965"/>
                    <a:pt x="405397" y="755878"/>
                    <a:pt x="723548" y="755878"/>
                  </a:cubicBezTo>
                  <a:cubicBezTo>
                    <a:pt x="877860" y="755878"/>
                    <a:pt x="1018002" y="695203"/>
                    <a:pt x="1120645" y="595603"/>
                  </a:cubicBezTo>
                  <a:cubicBezTo>
                    <a:pt x="1047442" y="826108"/>
                    <a:pt x="831109" y="991852"/>
                    <a:pt x="576064" y="991852"/>
                  </a:cubicBezTo>
                  <a:cubicBezTo>
                    <a:pt x="257913" y="991852"/>
                    <a:pt x="0" y="733939"/>
                    <a:pt x="0" y="415788"/>
                  </a:cubicBezTo>
                  <a:cubicBezTo>
                    <a:pt x="0" y="251950"/>
                    <a:pt x="68397" y="104086"/>
                    <a:pt x="178967" y="0"/>
                  </a:cubicBezTo>
                  <a:close/>
                </a:path>
              </a:pathLst>
            </a:custGeom>
            <a:solidFill>
              <a:srgbClr val="FAC016"/>
            </a:solidFill>
            <a:ln cap="flat" cmpd="sng" w="19050">
              <a:solidFill>
                <a:srgbClr val="FFFFFF"/>
              </a:solidFill>
              <a:prstDash val="solid"/>
              <a:round/>
              <a:headEnd len="sm" w="sm" type="none"/>
              <a:tailEnd len="sm" w="sm" type="none"/>
            </a:ln>
            <a:effectLst>
              <a:outerShdw rotWithShape="0" algn="ctr" dir="6993903" dist="28398">
                <a:srgbClr val="B2B2B2">
                  <a:alpha val="498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20"/>
            <p:cNvSpPr/>
            <p:nvPr/>
          </p:nvSpPr>
          <p:spPr>
            <a:xfrm>
              <a:off x="9603236" y="1416802"/>
              <a:ext cx="1297147" cy="1100956"/>
            </a:xfrm>
            <a:custGeom>
              <a:rect b="b" l="l" r="r" t="t"/>
              <a:pathLst>
                <a:path extrusionOk="0" h="991852" w="1120645">
                  <a:moveTo>
                    <a:pt x="178967" y="0"/>
                  </a:moveTo>
                  <a:cubicBezTo>
                    <a:pt x="157631" y="55971"/>
                    <a:pt x="147484" y="116708"/>
                    <a:pt x="147484" y="179814"/>
                  </a:cubicBezTo>
                  <a:cubicBezTo>
                    <a:pt x="147484" y="497965"/>
                    <a:pt x="405397" y="755878"/>
                    <a:pt x="723548" y="755878"/>
                  </a:cubicBezTo>
                  <a:cubicBezTo>
                    <a:pt x="877860" y="755878"/>
                    <a:pt x="1018002" y="695203"/>
                    <a:pt x="1120645" y="595603"/>
                  </a:cubicBezTo>
                  <a:cubicBezTo>
                    <a:pt x="1047442" y="826108"/>
                    <a:pt x="831109" y="991852"/>
                    <a:pt x="576064" y="991852"/>
                  </a:cubicBezTo>
                  <a:cubicBezTo>
                    <a:pt x="257913" y="991852"/>
                    <a:pt x="0" y="733939"/>
                    <a:pt x="0" y="415788"/>
                  </a:cubicBezTo>
                  <a:cubicBezTo>
                    <a:pt x="0" y="251950"/>
                    <a:pt x="68397" y="104086"/>
                    <a:pt x="178967" y="0"/>
                  </a:cubicBezTo>
                  <a:close/>
                </a:path>
              </a:pathLst>
            </a:custGeom>
            <a:solidFill>
              <a:srgbClr val="D161B1"/>
            </a:solidFill>
            <a:ln cap="flat" cmpd="sng" w="19050">
              <a:solidFill>
                <a:srgbClr val="FFFFFF"/>
              </a:solidFill>
              <a:prstDash val="solid"/>
              <a:round/>
              <a:headEnd len="sm" w="sm" type="none"/>
              <a:tailEnd len="sm" w="sm" type="none"/>
            </a:ln>
            <a:effectLst>
              <a:outerShdw rotWithShape="0" algn="ctr" dir="6993903" dist="28398">
                <a:srgbClr val="B2B2B2">
                  <a:alpha val="498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20"/>
            <p:cNvSpPr/>
            <p:nvPr/>
          </p:nvSpPr>
          <p:spPr>
            <a:xfrm>
              <a:off x="5865525" y="1639434"/>
              <a:ext cx="625968" cy="512136"/>
            </a:xfrm>
            <a:custGeom>
              <a:rect b="b" l="l" r="r" t="t"/>
              <a:pathLst>
                <a:path extrusionOk="0" h="21600" w="2160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3F3F3F"/>
            </a:solidFill>
            <a:ln cap="flat" cmpd="sng" w="9525">
              <a:solidFill>
                <a:srgbClr val="3F3F3F"/>
              </a:solidFill>
              <a:prstDash val="solid"/>
              <a:miter lim="400000"/>
              <a:headEnd len="sm" w="sm" type="none"/>
              <a:tailEnd len="sm" w="sm" type="none"/>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25">
                <a:solidFill>
                  <a:srgbClr val="0070C0"/>
                </a:solidFill>
                <a:latin typeface="Gill Sans"/>
                <a:ea typeface="Gill Sans"/>
                <a:cs typeface="Gill Sans"/>
                <a:sym typeface="Gill Sans"/>
              </a:endParaRPr>
            </a:p>
          </p:txBody>
        </p:sp>
        <p:sp>
          <p:nvSpPr>
            <p:cNvPr id="151" name="Google Shape;151;p20"/>
            <p:cNvSpPr/>
            <p:nvPr/>
          </p:nvSpPr>
          <p:spPr>
            <a:xfrm>
              <a:off x="3748287" y="1685583"/>
              <a:ext cx="473256" cy="543834"/>
            </a:xfrm>
            <a:custGeom>
              <a:rect b="b" l="l" r="r" t="t"/>
              <a:pathLst>
                <a:path extrusionOk="0" h="21600" w="2160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rgbClr val="3F3F3F"/>
            </a:solidFill>
            <a:ln cap="flat" cmpd="sng" w="9525">
              <a:solidFill>
                <a:srgbClr val="3F3F3F"/>
              </a:solidFill>
              <a:prstDash val="solid"/>
              <a:miter lim="400000"/>
              <a:headEnd len="sm" w="sm" type="none"/>
              <a:tailEnd len="sm" w="sm" type="none"/>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25">
                <a:solidFill>
                  <a:srgbClr val="0070C0"/>
                </a:solidFill>
                <a:latin typeface="Gill Sans"/>
                <a:ea typeface="Gill Sans"/>
                <a:cs typeface="Gill Sans"/>
                <a:sym typeface="Gill Sans"/>
              </a:endParaRPr>
            </a:p>
          </p:txBody>
        </p:sp>
        <p:sp>
          <p:nvSpPr>
            <p:cNvPr id="152" name="Google Shape;152;p20"/>
            <p:cNvSpPr/>
            <p:nvPr/>
          </p:nvSpPr>
          <p:spPr>
            <a:xfrm>
              <a:off x="1708177" y="1680251"/>
              <a:ext cx="532211" cy="532212"/>
            </a:xfrm>
            <a:custGeom>
              <a:rect b="b" l="l" r="r" t="t"/>
              <a:pathLst>
                <a:path extrusionOk="0" h="633" w="634">
                  <a:moveTo>
                    <a:pt x="603" y="14"/>
                  </a:moveTo>
                  <a:lnTo>
                    <a:pt x="603" y="14"/>
                  </a:lnTo>
                  <a:cubicBezTo>
                    <a:pt x="574" y="14"/>
                    <a:pt x="0" y="309"/>
                    <a:pt x="0" y="309"/>
                  </a:cubicBezTo>
                  <a:lnTo>
                    <a:pt x="191" y="427"/>
                  </a:lnTo>
                  <a:lnTo>
                    <a:pt x="309" y="632"/>
                  </a:lnTo>
                  <a:cubicBezTo>
                    <a:pt x="309" y="632"/>
                    <a:pt x="618" y="44"/>
                    <a:pt x="618" y="29"/>
                  </a:cubicBezTo>
                  <a:cubicBezTo>
                    <a:pt x="633" y="14"/>
                    <a:pt x="618" y="0"/>
                    <a:pt x="603" y="14"/>
                  </a:cubicBezTo>
                  <a:close/>
                  <a:moveTo>
                    <a:pt x="74" y="309"/>
                  </a:moveTo>
                  <a:lnTo>
                    <a:pt x="74" y="309"/>
                  </a:lnTo>
                  <a:cubicBezTo>
                    <a:pt x="530" y="88"/>
                    <a:pt x="530" y="88"/>
                    <a:pt x="530" y="88"/>
                  </a:cubicBezTo>
                  <a:cubicBezTo>
                    <a:pt x="206" y="382"/>
                    <a:pt x="206" y="382"/>
                    <a:pt x="206" y="382"/>
                  </a:cubicBezTo>
                  <a:lnTo>
                    <a:pt x="74" y="309"/>
                  </a:lnTo>
                  <a:close/>
                  <a:moveTo>
                    <a:pt x="309" y="559"/>
                  </a:moveTo>
                  <a:lnTo>
                    <a:pt x="309" y="559"/>
                  </a:lnTo>
                  <a:cubicBezTo>
                    <a:pt x="309" y="559"/>
                    <a:pt x="250" y="441"/>
                    <a:pt x="236" y="397"/>
                  </a:cubicBezTo>
                  <a:cubicBezTo>
                    <a:pt x="545" y="102"/>
                    <a:pt x="545" y="102"/>
                    <a:pt x="545" y="102"/>
                  </a:cubicBezTo>
                  <a:lnTo>
                    <a:pt x="309" y="559"/>
                  </a:lnTo>
                  <a:close/>
                </a:path>
              </a:pathLst>
            </a:custGeom>
            <a:solidFill>
              <a:srgbClr val="3F3F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3" name="Google Shape;153;p20"/>
            <p:cNvGrpSpPr/>
            <p:nvPr/>
          </p:nvGrpSpPr>
          <p:grpSpPr>
            <a:xfrm>
              <a:off x="8038587" y="1680530"/>
              <a:ext cx="605747" cy="455128"/>
              <a:chOff x="4781196" y="3600451"/>
              <a:chExt cx="390880" cy="293688"/>
            </a:xfrm>
          </p:grpSpPr>
          <p:sp>
            <p:nvSpPr>
              <p:cNvPr id="154" name="Google Shape;154;p20"/>
              <p:cNvSpPr/>
              <p:nvPr/>
            </p:nvSpPr>
            <p:spPr>
              <a:xfrm>
                <a:off x="5103813" y="3692526"/>
                <a:ext cx="68263" cy="90488"/>
              </a:xfrm>
              <a:custGeom>
                <a:rect b="b" l="l" r="r" t="t"/>
                <a:pathLst>
                  <a:path extrusionOk="0" h="31" w="23">
                    <a:moveTo>
                      <a:pt x="11" y="2"/>
                    </a:moveTo>
                    <a:cubicBezTo>
                      <a:pt x="10" y="1"/>
                      <a:pt x="9" y="0"/>
                      <a:pt x="7" y="0"/>
                    </a:cubicBezTo>
                    <a:cubicBezTo>
                      <a:pt x="4" y="0"/>
                      <a:pt x="4" y="0"/>
                      <a:pt x="4" y="0"/>
                    </a:cubicBezTo>
                    <a:cubicBezTo>
                      <a:pt x="1" y="0"/>
                      <a:pt x="0" y="2"/>
                      <a:pt x="0" y="4"/>
                    </a:cubicBezTo>
                    <a:cubicBezTo>
                      <a:pt x="0" y="27"/>
                      <a:pt x="0" y="27"/>
                      <a:pt x="0" y="27"/>
                    </a:cubicBezTo>
                    <a:cubicBezTo>
                      <a:pt x="0" y="29"/>
                      <a:pt x="1" y="31"/>
                      <a:pt x="4" y="31"/>
                    </a:cubicBezTo>
                    <a:cubicBezTo>
                      <a:pt x="19" y="31"/>
                      <a:pt x="19" y="31"/>
                      <a:pt x="19" y="31"/>
                    </a:cubicBezTo>
                    <a:cubicBezTo>
                      <a:pt x="21" y="31"/>
                      <a:pt x="23" y="29"/>
                      <a:pt x="23" y="27"/>
                    </a:cubicBezTo>
                    <a:cubicBezTo>
                      <a:pt x="23" y="21"/>
                      <a:pt x="23" y="21"/>
                      <a:pt x="23" y="21"/>
                    </a:cubicBezTo>
                    <a:cubicBezTo>
                      <a:pt x="23" y="20"/>
                      <a:pt x="23" y="20"/>
                      <a:pt x="22" y="19"/>
                    </a:cubicBezTo>
                    <a:lnTo>
                      <a:pt x="11" y="2"/>
                    </a:lnTo>
                    <a:close/>
                    <a:moveTo>
                      <a:pt x="19" y="27"/>
                    </a:moveTo>
                    <a:cubicBezTo>
                      <a:pt x="4" y="27"/>
                      <a:pt x="4" y="27"/>
                      <a:pt x="4" y="27"/>
                    </a:cubicBezTo>
                    <a:cubicBezTo>
                      <a:pt x="4" y="4"/>
                      <a:pt x="4" y="4"/>
                      <a:pt x="4" y="4"/>
                    </a:cubicBezTo>
                    <a:cubicBezTo>
                      <a:pt x="7" y="4"/>
                      <a:pt x="7" y="4"/>
                      <a:pt x="7" y="4"/>
                    </a:cubicBezTo>
                    <a:cubicBezTo>
                      <a:pt x="19" y="21"/>
                      <a:pt x="19" y="21"/>
                      <a:pt x="19" y="21"/>
                    </a:cubicBezTo>
                    <a:lnTo>
                      <a:pt x="19" y="27"/>
                    </a:lnTo>
                    <a:close/>
                    <a:moveTo>
                      <a:pt x="19" y="27"/>
                    </a:moveTo>
                    <a:cubicBezTo>
                      <a:pt x="19" y="27"/>
                      <a:pt x="19" y="27"/>
                      <a:pt x="19" y="27"/>
                    </a:cubicBezTo>
                  </a:path>
                </a:pathLst>
              </a:cu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20"/>
              <p:cNvSpPr/>
              <p:nvPr/>
            </p:nvSpPr>
            <p:spPr>
              <a:xfrm>
                <a:off x="4781196" y="3600451"/>
                <a:ext cx="358775" cy="293688"/>
              </a:xfrm>
              <a:custGeom>
                <a:rect b="b" l="l" r="r" t="t"/>
                <a:pathLst>
                  <a:path extrusionOk="0" h="100" w="123">
                    <a:moveTo>
                      <a:pt x="121" y="48"/>
                    </a:moveTo>
                    <a:cubicBezTo>
                      <a:pt x="106" y="25"/>
                      <a:pt x="106" y="25"/>
                      <a:pt x="106" y="25"/>
                    </a:cubicBezTo>
                    <a:cubicBezTo>
                      <a:pt x="104" y="22"/>
                      <a:pt x="100" y="20"/>
                      <a:pt x="96" y="20"/>
                    </a:cubicBezTo>
                    <a:cubicBezTo>
                      <a:pt x="81" y="20"/>
                      <a:pt x="81" y="20"/>
                      <a:pt x="81" y="20"/>
                    </a:cubicBezTo>
                    <a:cubicBezTo>
                      <a:pt x="81" y="12"/>
                      <a:pt x="81" y="12"/>
                      <a:pt x="81" y="12"/>
                    </a:cubicBezTo>
                    <a:cubicBezTo>
                      <a:pt x="81" y="6"/>
                      <a:pt x="76" y="0"/>
                      <a:pt x="69" y="0"/>
                    </a:cubicBezTo>
                    <a:cubicBezTo>
                      <a:pt x="12" y="0"/>
                      <a:pt x="12" y="0"/>
                      <a:pt x="12" y="0"/>
                    </a:cubicBezTo>
                    <a:cubicBezTo>
                      <a:pt x="6" y="0"/>
                      <a:pt x="0" y="6"/>
                      <a:pt x="0" y="12"/>
                    </a:cubicBezTo>
                    <a:cubicBezTo>
                      <a:pt x="0" y="54"/>
                      <a:pt x="0" y="54"/>
                      <a:pt x="0" y="54"/>
                    </a:cubicBezTo>
                    <a:cubicBezTo>
                      <a:pt x="0" y="61"/>
                      <a:pt x="6" y="66"/>
                      <a:pt x="12" y="66"/>
                    </a:cubicBezTo>
                    <a:cubicBezTo>
                      <a:pt x="12" y="77"/>
                      <a:pt x="12" y="77"/>
                      <a:pt x="12" y="77"/>
                    </a:cubicBezTo>
                    <a:cubicBezTo>
                      <a:pt x="12" y="84"/>
                      <a:pt x="17" y="89"/>
                      <a:pt x="23" y="89"/>
                    </a:cubicBezTo>
                    <a:cubicBezTo>
                      <a:pt x="28" y="89"/>
                      <a:pt x="28" y="89"/>
                      <a:pt x="28" y="89"/>
                    </a:cubicBezTo>
                    <a:cubicBezTo>
                      <a:pt x="30" y="95"/>
                      <a:pt x="35" y="100"/>
                      <a:pt x="43" y="100"/>
                    </a:cubicBezTo>
                    <a:cubicBezTo>
                      <a:pt x="50" y="100"/>
                      <a:pt x="56" y="95"/>
                      <a:pt x="57" y="89"/>
                    </a:cubicBezTo>
                    <a:cubicBezTo>
                      <a:pt x="78" y="89"/>
                      <a:pt x="78" y="89"/>
                      <a:pt x="78" y="89"/>
                    </a:cubicBezTo>
                    <a:cubicBezTo>
                      <a:pt x="79" y="95"/>
                      <a:pt x="85" y="100"/>
                      <a:pt x="92" y="100"/>
                    </a:cubicBezTo>
                    <a:cubicBezTo>
                      <a:pt x="100" y="100"/>
                      <a:pt x="106" y="95"/>
                      <a:pt x="107" y="89"/>
                    </a:cubicBezTo>
                    <a:cubicBezTo>
                      <a:pt x="112" y="89"/>
                      <a:pt x="112" y="89"/>
                      <a:pt x="112" y="89"/>
                    </a:cubicBezTo>
                    <a:cubicBezTo>
                      <a:pt x="118" y="89"/>
                      <a:pt x="123" y="84"/>
                      <a:pt x="123" y="77"/>
                    </a:cubicBezTo>
                    <a:cubicBezTo>
                      <a:pt x="123" y="54"/>
                      <a:pt x="123" y="54"/>
                      <a:pt x="123" y="54"/>
                    </a:cubicBezTo>
                    <a:cubicBezTo>
                      <a:pt x="123" y="52"/>
                      <a:pt x="122" y="50"/>
                      <a:pt x="121" y="48"/>
                    </a:cubicBezTo>
                    <a:close/>
                    <a:moveTo>
                      <a:pt x="12" y="58"/>
                    </a:moveTo>
                    <a:cubicBezTo>
                      <a:pt x="10" y="58"/>
                      <a:pt x="8" y="56"/>
                      <a:pt x="8" y="54"/>
                    </a:cubicBezTo>
                    <a:cubicBezTo>
                      <a:pt x="8" y="12"/>
                      <a:pt x="8" y="12"/>
                      <a:pt x="8" y="12"/>
                    </a:cubicBezTo>
                    <a:cubicBezTo>
                      <a:pt x="8" y="10"/>
                      <a:pt x="10" y="8"/>
                      <a:pt x="12" y="8"/>
                    </a:cubicBezTo>
                    <a:cubicBezTo>
                      <a:pt x="69" y="8"/>
                      <a:pt x="69" y="8"/>
                      <a:pt x="69" y="8"/>
                    </a:cubicBezTo>
                    <a:cubicBezTo>
                      <a:pt x="72" y="8"/>
                      <a:pt x="73" y="10"/>
                      <a:pt x="73" y="12"/>
                    </a:cubicBezTo>
                    <a:cubicBezTo>
                      <a:pt x="73" y="54"/>
                      <a:pt x="73" y="54"/>
                      <a:pt x="73" y="54"/>
                    </a:cubicBezTo>
                    <a:cubicBezTo>
                      <a:pt x="73" y="56"/>
                      <a:pt x="72" y="58"/>
                      <a:pt x="69" y="58"/>
                    </a:cubicBezTo>
                    <a:lnTo>
                      <a:pt x="12" y="58"/>
                    </a:lnTo>
                    <a:close/>
                    <a:moveTo>
                      <a:pt x="43" y="93"/>
                    </a:moveTo>
                    <a:cubicBezTo>
                      <a:pt x="38" y="93"/>
                      <a:pt x="35" y="89"/>
                      <a:pt x="35" y="85"/>
                    </a:cubicBezTo>
                    <a:cubicBezTo>
                      <a:pt x="35" y="81"/>
                      <a:pt x="38" y="77"/>
                      <a:pt x="43" y="77"/>
                    </a:cubicBezTo>
                    <a:cubicBezTo>
                      <a:pt x="47" y="77"/>
                      <a:pt x="50" y="81"/>
                      <a:pt x="50" y="85"/>
                    </a:cubicBezTo>
                    <a:cubicBezTo>
                      <a:pt x="50" y="89"/>
                      <a:pt x="47" y="93"/>
                      <a:pt x="43" y="93"/>
                    </a:cubicBezTo>
                    <a:close/>
                    <a:moveTo>
                      <a:pt x="92" y="93"/>
                    </a:moveTo>
                    <a:cubicBezTo>
                      <a:pt x="88" y="93"/>
                      <a:pt x="85" y="89"/>
                      <a:pt x="85" y="85"/>
                    </a:cubicBezTo>
                    <a:cubicBezTo>
                      <a:pt x="85" y="81"/>
                      <a:pt x="88" y="77"/>
                      <a:pt x="92" y="77"/>
                    </a:cubicBezTo>
                    <a:cubicBezTo>
                      <a:pt x="97" y="77"/>
                      <a:pt x="100" y="81"/>
                      <a:pt x="100" y="85"/>
                    </a:cubicBezTo>
                    <a:cubicBezTo>
                      <a:pt x="100" y="89"/>
                      <a:pt x="97" y="93"/>
                      <a:pt x="92" y="93"/>
                    </a:cubicBezTo>
                    <a:close/>
                    <a:moveTo>
                      <a:pt x="115" y="77"/>
                    </a:moveTo>
                    <a:cubicBezTo>
                      <a:pt x="115" y="79"/>
                      <a:pt x="114" y="81"/>
                      <a:pt x="112" y="81"/>
                    </a:cubicBezTo>
                    <a:cubicBezTo>
                      <a:pt x="107" y="81"/>
                      <a:pt x="107" y="81"/>
                      <a:pt x="107" y="81"/>
                    </a:cubicBezTo>
                    <a:cubicBezTo>
                      <a:pt x="106" y="74"/>
                      <a:pt x="100" y="70"/>
                      <a:pt x="92" y="70"/>
                    </a:cubicBezTo>
                    <a:cubicBezTo>
                      <a:pt x="85" y="70"/>
                      <a:pt x="79" y="74"/>
                      <a:pt x="78" y="81"/>
                    </a:cubicBezTo>
                    <a:cubicBezTo>
                      <a:pt x="57" y="81"/>
                      <a:pt x="57" y="81"/>
                      <a:pt x="57" y="81"/>
                    </a:cubicBezTo>
                    <a:cubicBezTo>
                      <a:pt x="56" y="74"/>
                      <a:pt x="50" y="70"/>
                      <a:pt x="43" y="70"/>
                    </a:cubicBezTo>
                    <a:cubicBezTo>
                      <a:pt x="35" y="70"/>
                      <a:pt x="30" y="74"/>
                      <a:pt x="28" y="81"/>
                    </a:cubicBezTo>
                    <a:cubicBezTo>
                      <a:pt x="23" y="81"/>
                      <a:pt x="23" y="81"/>
                      <a:pt x="23" y="81"/>
                    </a:cubicBezTo>
                    <a:cubicBezTo>
                      <a:pt x="21" y="81"/>
                      <a:pt x="20" y="79"/>
                      <a:pt x="20" y="77"/>
                    </a:cubicBezTo>
                    <a:cubicBezTo>
                      <a:pt x="20" y="66"/>
                      <a:pt x="20" y="66"/>
                      <a:pt x="20" y="66"/>
                    </a:cubicBezTo>
                    <a:cubicBezTo>
                      <a:pt x="69" y="66"/>
                      <a:pt x="69" y="66"/>
                      <a:pt x="69" y="66"/>
                    </a:cubicBezTo>
                    <a:cubicBezTo>
                      <a:pt x="76" y="66"/>
                      <a:pt x="81" y="61"/>
                      <a:pt x="81" y="54"/>
                    </a:cubicBezTo>
                    <a:cubicBezTo>
                      <a:pt x="81" y="27"/>
                      <a:pt x="81" y="27"/>
                      <a:pt x="81" y="27"/>
                    </a:cubicBezTo>
                    <a:cubicBezTo>
                      <a:pt x="96" y="27"/>
                      <a:pt x="96" y="27"/>
                      <a:pt x="96" y="27"/>
                    </a:cubicBezTo>
                    <a:cubicBezTo>
                      <a:pt x="98" y="27"/>
                      <a:pt x="99" y="28"/>
                      <a:pt x="99" y="29"/>
                    </a:cubicBezTo>
                    <a:cubicBezTo>
                      <a:pt x="115" y="52"/>
                      <a:pt x="115" y="52"/>
                      <a:pt x="115" y="52"/>
                    </a:cubicBezTo>
                    <a:cubicBezTo>
                      <a:pt x="115" y="53"/>
                      <a:pt x="115" y="53"/>
                      <a:pt x="115" y="54"/>
                    </a:cubicBezTo>
                    <a:lnTo>
                      <a:pt x="115" y="77"/>
                    </a:lnTo>
                    <a:close/>
                    <a:moveTo>
                      <a:pt x="115" y="77"/>
                    </a:moveTo>
                    <a:cubicBezTo>
                      <a:pt x="115" y="77"/>
                      <a:pt x="115" y="77"/>
                      <a:pt x="115" y="77"/>
                    </a:cubicBezTo>
                  </a:path>
                </a:pathLst>
              </a:cu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 name="Google Shape;156;p20"/>
            <p:cNvGrpSpPr/>
            <p:nvPr/>
          </p:nvGrpSpPr>
          <p:grpSpPr>
            <a:xfrm>
              <a:off x="10276675" y="1725283"/>
              <a:ext cx="412936" cy="377814"/>
              <a:chOff x="2046288" y="3759200"/>
              <a:chExt cx="296863" cy="271613"/>
            </a:xfrm>
          </p:grpSpPr>
          <p:sp>
            <p:nvSpPr>
              <p:cNvPr id="157" name="Google Shape;157;p20"/>
              <p:cNvSpPr/>
              <p:nvPr/>
            </p:nvSpPr>
            <p:spPr>
              <a:xfrm>
                <a:off x="2065338" y="3973513"/>
                <a:ext cx="55500" cy="57300"/>
              </a:xfrm>
              <a:prstGeom prst="rect">
                <a:avLst/>
              </a:pr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0"/>
              <p:cNvSpPr/>
              <p:nvPr/>
            </p:nvSpPr>
            <p:spPr>
              <a:xfrm>
                <a:off x="2139950" y="3935413"/>
                <a:ext cx="55500" cy="95400"/>
              </a:xfrm>
              <a:prstGeom prst="rect">
                <a:avLst/>
              </a:pr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20"/>
              <p:cNvSpPr/>
              <p:nvPr/>
            </p:nvSpPr>
            <p:spPr>
              <a:xfrm>
                <a:off x="2212975" y="3898900"/>
                <a:ext cx="57300" cy="131700"/>
              </a:xfrm>
              <a:prstGeom prst="rect">
                <a:avLst/>
              </a:pr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20"/>
              <p:cNvSpPr/>
              <p:nvPr/>
            </p:nvSpPr>
            <p:spPr>
              <a:xfrm>
                <a:off x="2287588" y="3860800"/>
                <a:ext cx="55500" cy="169800"/>
              </a:xfrm>
              <a:prstGeom prst="rect">
                <a:avLst/>
              </a:pr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20"/>
              <p:cNvSpPr/>
              <p:nvPr/>
            </p:nvSpPr>
            <p:spPr>
              <a:xfrm>
                <a:off x="2046288" y="3759200"/>
                <a:ext cx="296863" cy="176213"/>
              </a:xfrm>
              <a:custGeom>
                <a:rect b="b" l="l" r="r" t="t"/>
                <a:pathLst>
                  <a:path extrusionOk="0" h="111" w="187">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2" name="Google Shape;162;p20"/>
            <p:cNvGrpSpPr/>
            <p:nvPr/>
          </p:nvGrpSpPr>
          <p:grpSpPr>
            <a:xfrm>
              <a:off x="322553" y="3507487"/>
              <a:ext cx="11422216" cy="1800232"/>
              <a:chOff x="381713" y="3098237"/>
              <a:chExt cx="8211514" cy="1294200"/>
            </a:xfrm>
          </p:grpSpPr>
          <p:sp>
            <p:nvSpPr>
              <p:cNvPr id="163" name="Google Shape;163;p20"/>
              <p:cNvSpPr txBox="1"/>
              <p:nvPr/>
            </p:nvSpPr>
            <p:spPr>
              <a:xfrm>
                <a:off x="381713" y="3108449"/>
                <a:ext cx="1671600" cy="11247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100"/>
                  </a:spcBef>
                  <a:spcAft>
                    <a:spcPts val="0"/>
                  </a:spcAft>
                  <a:buSzPts val="1100"/>
                  <a:buChar char="•"/>
                </a:pPr>
                <a:r>
                  <a:rPr b="1" lang="en" sz="1100"/>
                  <a:t>Low</a:t>
                </a:r>
                <a:endParaRPr b="1" sz="1100"/>
              </a:p>
              <a:p>
                <a:pPr indent="-298450" lvl="0" marL="457200" rtl="0" algn="l">
                  <a:lnSpc>
                    <a:spcPct val="115000"/>
                  </a:lnSpc>
                  <a:spcBef>
                    <a:spcPts val="0"/>
                  </a:spcBef>
                  <a:spcAft>
                    <a:spcPts val="0"/>
                  </a:spcAft>
                  <a:buSzPts val="1100"/>
                  <a:buChar char="•"/>
                </a:pPr>
                <a:r>
                  <a:rPr lang="en" sz="1100"/>
                  <a:t>High capital requirements</a:t>
                </a:r>
                <a:endParaRPr sz="1100"/>
              </a:p>
              <a:p>
                <a:pPr indent="-298450" lvl="0" marL="457200" rtl="0" algn="l">
                  <a:lnSpc>
                    <a:spcPct val="115000"/>
                  </a:lnSpc>
                  <a:spcBef>
                    <a:spcPts val="0"/>
                  </a:spcBef>
                  <a:spcAft>
                    <a:spcPts val="0"/>
                  </a:spcAft>
                  <a:buSzPts val="1100"/>
                  <a:buChar char="•"/>
                </a:pPr>
                <a:r>
                  <a:rPr lang="en" sz="1100"/>
                  <a:t>Highly regulated industry</a:t>
                </a:r>
                <a:endParaRPr sz="1100"/>
              </a:p>
            </p:txBody>
          </p:sp>
          <p:sp>
            <p:nvSpPr>
              <p:cNvPr id="164" name="Google Shape;164;p20"/>
              <p:cNvSpPr txBox="1"/>
              <p:nvPr/>
            </p:nvSpPr>
            <p:spPr>
              <a:xfrm>
                <a:off x="2170591" y="3098237"/>
                <a:ext cx="1517700" cy="12942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14000"/>
                  </a:lnSpc>
                  <a:spcBef>
                    <a:spcPts val="0"/>
                  </a:spcBef>
                  <a:spcAft>
                    <a:spcPts val="0"/>
                  </a:spcAft>
                  <a:buClr>
                    <a:srgbClr val="000000"/>
                  </a:buClr>
                  <a:buSzPts val="1100"/>
                  <a:buChar char="•"/>
                </a:pPr>
                <a:r>
                  <a:rPr b="1" lang="en" sz="1100"/>
                  <a:t>Moderate</a:t>
                </a:r>
                <a:endParaRPr b="1" sz="1100"/>
              </a:p>
              <a:p>
                <a:pPr indent="-171450" lvl="0" marL="171450" marR="0" rtl="0" algn="l">
                  <a:lnSpc>
                    <a:spcPct val="114000"/>
                  </a:lnSpc>
                  <a:spcBef>
                    <a:spcPts val="0"/>
                  </a:spcBef>
                  <a:spcAft>
                    <a:spcPts val="0"/>
                  </a:spcAft>
                  <a:buSzPts val="1100"/>
                  <a:buChar char="•"/>
                </a:pPr>
                <a:r>
                  <a:rPr lang="en" sz="1100"/>
                  <a:t>Alternate modes of transport available for short distance</a:t>
                </a:r>
                <a:endParaRPr sz="1100"/>
              </a:p>
              <a:p>
                <a:pPr indent="-171450" lvl="0" marL="171450" marR="0" rtl="0" algn="l">
                  <a:lnSpc>
                    <a:spcPct val="114000"/>
                  </a:lnSpc>
                  <a:spcBef>
                    <a:spcPts val="0"/>
                  </a:spcBef>
                  <a:spcAft>
                    <a:spcPts val="0"/>
                  </a:spcAft>
                  <a:buSzPts val="1100"/>
                  <a:buChar char="•"/>
                </a:pPr>
                <a:r>
                  <a:rPr lang="en" sz="1100"/>
                  <a:t>If distance and time are factors, flights still preferred </a:t>
                </a:r>
                <a:endParaRPr sz="1100"/>
              </a:p>
            </p:txBody>
          </p:sp>
          <p:sp>
            <p:nvSpPr>
              <p:cNvPr id="165" name="Google Shape;165;p20"/>
              <p:cNvSpPr txBox="1"/>
              <p:nvPr/>
            </p:nvSpPr>
            <p:spPr>
              <a:xfrm>
                <a:off x="3805570" y="3098240"/>
                <a:ext cx="1517700" cy="10257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14000"/>
                  </a:lnSpc>
                  <a:spcBef>
                    <a:spcPts val="0"/>
                  </a:spcBef>
                  <a:spcAft>
                    <a:spcPts val="0"/>
                  </a:spcAft>
                  <a:buClr>
                    <a:srgbClr val="000000"/>
                  </a:buClr>
                  <a:buSzPts val="1100"/>
                  <a:buChar char="•"/>
                </a:pPr>
                <a:r>
                  <a:rPr b="1" lang="en" sz="1100"/>
                  <a:t>Moderate</a:t>
                </a:r>
                <a:endParaRPr b="1" sz="1100"/>
              </a:p>
              <a:p>
                <a:pPr indent="-171450" lvl="0" marL="171450" marR="0" rtl="0" algn="l">
                  <a:lnSpc>
                    <a:spcPct val="114000"/>
                  </a:lnSpc>
                  <a:spcBef>
                    <a:spcPts val="0"/>
                  </a:spcBef>
                  <a:spcAft>
                    <a:spcPts val="0"/>
                  </a:spcAft>
                  <a:buClr>
                    <a:srgbClr val="000000"/>
                  </a:buClr>
                  <a:buSzPts val="1100"/>
                  <a:buChar char="•"/>
                </a:pPr>
                <a:r>
                  <a:rPr lang="en" sz="1100"/>
                  <a:t>Many airline companies available to customers</a:t>
                </a:r>
                <a:endParaRPr sz="1100"/>
              </a:p>
              <a:p>
                <a:pPr indent="-171450" lvl="0" marL="171450" marR="0" rtl="0" algn="l">
                  <a:lnSpc>
                    <a:spcPct val="114000"/>
                  </a:lnSpc>
                  <a:spcBef>
                    <a:spcPts val="0"/>
                  </a:spcBef>
                  <a:spcAft>
                    <a:spcPts val="0"/>
                  </a:spcAft>
                  <a:buSzPts val="1100"/>
                  <a:buChar char="•"/>
                </a:pPr>
                <a:r>
                  <a:rPr lang="en" sz="1100"/>
                  <a:t>Prices and services offered between companies are competitive</a:t>
                </a:r>
                <a:endParaRPr sz="1100"/>
              </a:p>
            </p:txBody>
          </p:sp>
          <p:sp>
            <p:nvSpPr>
              <p:cNvPr id="166" name="Google Shape;166;p20"/>
              <p:cNvSpPr txBox="1"/>
              <p:nvPr/>
            </p:nvSpPr>
            <p:spPr>
              <a:xfrm>
                <a:off x="5440549" y="3109494"/>
                <a:ext cx="1517700" cy="10674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rgbClr val="000000"/>
                  </a:buClr>
                  <a:buSzPts val="1100"/>
                  <a:buChar char="•"/>
                </a:pPr>
                <a:r>
                  <a:rPr b="1" lang="en" sz="1100"/>
                  <a:t>High</a:t>
                </a:r>
                <a:endParaRPr b="1" sz="1100"/>
              </a:p>
              <a:p>
                <a:pPr indent="-171450" lvl="0" marL="171450" marR="0" rtl="0" algn="l">
                  <a:spcBef>
                    <a:spcPts val="0"/>
                  </a:spcBef>
                  <a:spcAft>
                    <a:spcPts val="0"/>
                  </a:spcAft>
                  <a:buSzPts val="1100"/>
                  <a:buChar char="•"/>
                </a:pPr>
                <a:r>
                  <a:rPr lang="en" sz="1100"/>
                  <a:t>Very few aircraft </a:t>
                </a:r>
                <a:r>
                  <a:rPr lang="en" sz="1100"/>
                  <a:t>manufacturers</a:t>
                </a:r>
                <a:r>
                  <a:rPr lang="en" sz="1100"/>
                  <a:t> and engineers</a:t>
                </a:r>
                <a:endParaRPr sz="1100"/>
              </a:p>
              <a:p>
                <a:pPr indent="-171450" lvl="0" marL="171450" marR="0" rtl="0" algn="l">
                  <a:spcBef>
                    <a:spcPts val="0"/>
                  </a:spcBef>
                  <a:spcAft>
                    <a:spcPts val="0"/>
                  </a:spcAft>
                  <a:buSzPts val="1100"/>
                  <a:buChar char="•"/>
                </a:pPr>
                <a:r>
                  <a:rPr lang="en" sz="1100"/>
                  <a:t>Aviation fuel is a  key supply for airlines, making up 30% of operating costs</a:t>
                </a:r>
                <a:endParaRPr sz="1100"/>
              </a:p>
            </p:txBody>
          </p:sp>
          <p:sp>
            <p:nvSpPr>
              <p:cNvPr id="167" name="Google Shape;167;p20"/>
              <p:cNvSpPr txBox="1"/>
              <p:nvPr/>
            </p:nvSpPr>
            <p:spPr>
              <a:xfrm>
                <a:off x="7075527" y="3123296"/>
                <a:ext cx="1517700" cy="1016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14000"/>
                  </a:lnSpc>
                  <a:spcBef>
                    <a:spcPts val="0"/>
                  </a:spcBef>
                  <a:spcAft>
                    <a:spcPts val="0"/>
                  </a:spcAft>
                  <a:buClr>
                    <a:srgbClr val="000000"/>
                  </a:buClr>
                  <a:buSzPts val="1100"/>
                  <a:buChar char="•"/>
                </a:pPr>
                <a:r>
                  <a:rPr b="1" lang="en" sz="1100"/>
                  <a:t>High</a:t>
                </a:r>
                <a:endParaRPr b="1" sz="1100"/>
              </a:p>
              <a:p>
                <a:pPr indent="-171450" lvl="0" marL="171450" marR="0" rtl="0" algn="l">
                  <a:lnSpc>
                    <a:spcPct val="114000"/>
                  </a:lnSpc>
                  <a:spcBef>
                    <a:spcPts val="0"/>
                  </a:spcBef>
                  <a:spcAft>
                    <a:spcPts val="0"/>
                  </a:spcAft>
                  <a:buSzPts val="1100"/>
                  <a:buChar char="•"/>
                </a:pPr>
                <a:r>
                  <a:rPr lang="en" sz="1100"/>
                  <a:t>Many alternative airlines in the region</a:t>
                </a:r>
                <a:endParaRPr sz="1100"/>
              </a:p>
              <a:p>
                <a:pPr indent="-171450" lvl="0" marL="171450" marR="0" rtl="0" algn="l">
                  <a:lnSpc>
                    <a:spcPct val="114000"/>
                  </a:lnSpc>
                  <a:spcBef>
                    <a:spcPts val="0"/>
                  </a:spcBef>
                  <a:spcAft>
                    <a:spcPts val="0"/>
                  </a:spcAft>
                  <a:buSzPts val="1100"/>
                  <a:buChar char="•"/>
                </a:pPr>
                <a:r>
                  <a:rPr lang="en" sz="1100"/>
                  <a:t>Information for all companies easily available</a:t>
                </a:r>
                <a:endParaRPr sz="1100"/>
              </a:p>
            </p:txBody>
          </p:sp>
        </p:grpSp>
      </p:grpSp>
      <p:pic>
        <p:nvPicPr>
          <p:cNvPr id="168" name="Google Shape;168;p20"/>
          <p:cNvPicPr preferRelativeResize="0"/>
          <p:nvPr/>
        </p:nvPicPr>
        <p:blipFill>
          <a:blip r:embed="rId4">
            <a:alphaModFix/>
          </a:blip>
          <a:stretch>
            <a:fillRect/>
          </a:stretch>
        </p:blipFill>
        <p:spPr>
          <a:xfrm>
            <a:off x="0" y="4502968"/>
            <a:ext cx="9144001" cy="7095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1" title="Cathay-Pacific-Logo-500x281.png"/>
          <p:cNvPicPr preferRelativeResize="0"/>
          <p:nvPr/>
        </p:nvPicPr>
        <p:blipFill>
          <a:blip r:embed="rId3">
            <a:alphaModFix/>
          </a:blip>
          <a:stretch>
            <a:fillRect/>
          </a:stretch>
        </p:blipFill>
        <p:spPr>
          <a:xfrm>
            <a:off x="7672475" y="-3"/>
            <a:ext cx="1308025" cy="735100"/>
          </a:xfrm>
          <a:prstGeom prst="rect">
            <a:avLst/>
          </a:prstGeom>
          <a:noFill/>
          <a:ln>
            <a:noFill/>
          </a:ln>
        </p:spPr>
      </p:pic>
      <p:sp>
        <p:nvSpPr>
          <p:cNvPr id="174" name="Google Shape;174;p21"/>
          <p:cNvSpPr txBox="1"/>
          <p:nvPr>
            <p:ph type="title"/>
          </p:nvPr>
        </p:nvSpPr>
        <p:spPr>
          <a:xfrm>
            <a:off x="166375" y="162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00">
                <a:solidFill>
                  <a:srgbClr val="006B6E"/>
                </a:solidFill>
              </a:rPr>
              <a:t>Competitors </a:t>
            </a:r>
            <a:endParaRPr sz="1700">
              <a:solidFill>
                <a:srgbClr val="006B6E"/>
              </a:solidFill>
            </a:endParaRPr>
          </a:p>
        </p:txBody>
      </p:sp>
      <p:pic>
        <p:nvPicPr>
          <p:cNvPr id="175" name="Google Shape;175;p21"/>
          <p:cNvPicPr preferRelativeResize="0"/>
          <p:nvPr/>
        </p:nvPicPr>
        <p:blipFill>
          <a:blip r:embed="rId4">
            <a:alphaModFix/>
          </a:blip>
          <a:stretch>
            <a:fillRect/>
          </a:stretch>
        </p:blipFill>
        <p:spPr>
          <a:xfrm>
            <a:off x="1328800" y="440860"/>
            <a:ext cx="6648476" cy="4430640"/>
          </a:xfrm>
          <a:prstGeom prst="rect">
            <a:avLst/>
          </a:prstGeom>
          <a:noFill/>
          <a:ln>
            <a:noFill/>
          </a:ln>
        </p:spPr>
      </p:pic>
      <p:pic>
        <p:nvPicPr>
          <p:cNvPr id="176" name="Google Shape;176;p21"/>
          <p:cNvPicPr preferRelativeResize="0"/>
          <p:nvPr/>
        </p:nvPicPr>
        <p:blipFill>
          <a:blip r:embed="rId5">
            <a:alphaModFix/>
          </a:blip>
          <a:stretch>
            <a:fillRect/>
          </a:stretch>
        </p:blipFill>
        <p:spPr>
          <a:xfrm>
            <a:off x="0" y="4502968"/>
            <a:ext cx="9144001" cy="7095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